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style2.xml" ContentType="application/vnd.ms-office.chartstyle+xml"/>
  <Override PartName="/ppt/charts/colors2.xml" ContentType="application/vnd.ms-office.chartcolorstyle+xml"/>
  <Override PartName="/ppt/diagrams/drawing1.xml" ContentType="application/vnd.ms-office.drawingml.diagramDrawing+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charts/chart3.xml" ContentType="application/vnd.openxmlformats-officedocument.drawingml.chart+xml"/>
  <Override PartName="/ppt/diagrams/layout1.xml" ContentType="application/vnd.openxmlformats-officedocument.drawingml.diagramLayout+xml"/>
  <Override PartName="/ppt/charts/style3.xml" ContentType="application/vnd.ms-office.chartstyle+xml"/>
  <Override PartName="/ppt/charts/colors3.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1" r:id="rId2"/>
    <p:sldId id="312" r:id="rId3"/>
    <p:sldId id="313" r:id="rId4"/>
    <p:sldId id="317" r:id="rId5"/>
    <p:sldId id="314" r:id="rId6"/>
    <p:sldId id="327" r:id="rId7"/>
    <p:sldId id="315" r:id="rId8"/>
    <p:sldId id="316" r:id="rId9"/>
    <p:sldId id="318" r:id="rId10"/>
    <p:sldId id="321" r:id="rId11"/>
    <p:sldId id="325" r:id="rId12"/>
    <p:sldId id="326" r:id="rId13"/>
    <p:sldId id="338" r:id="rId14"/>
    <p:sldId id="337" r:id="rId15"/>
    <p:sldId id="336" r:id="rId16"/>
    <p:sldId id="335" r:id="rId17"/>
    <p:sldId id="334" r:id="rId18"/>
    <p:sldId id="333" r:id="rId19"/>
    <p:sldId id="332" r:id="rId20"/>
    <p:sldId id="331" r:id="rId21"/>
    <p:sldId id="330" r:id="rId22"/>
    <p:sldId id="329" r:id="rId23"/>
    <p:sldId id="322" r:id="rId24"/>
    <p:sldId id="323" r:id="rId25"/>
    <p:sldId id="328" r:id="rId26"/>
    <p:sldId id="273" r:id="rId27"/>
  </p:sldIdLst>
  <p:sldSz cx="10691813" cy="7559675"/>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62881" autoAdjust="0"/>
  </p:normalViewPr>
  <p:slideViewPr>
    <p:cSldViewPr showGuides="1">
      <p:cViewPr varScale="1">
        <p:scale>
          <a:sx n="71" d="100"/>
          <a:sy n="71" d="100"/>
        </p:scale>
        <p:origin x="2092" y="56"/>
      </p:cViewPr>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Zuschläge im </a:t>
            </a:r>
            <a:r>
              <a:rPr lang="en-US" dirty="0" err="1" smtClean="0"/>
              <a:t>Bundesvergleich</a:t>
            </a:r>
            <a:r>
              <a:rPr lang="en-US" dirty="0" smtClean="0"/>
              <a:t> </a:t>
            </a:r>
          </a:p>
          <a:p>
            <a:pPr>
              <a:defRPr/>
            </a:pPr>
            <a:r>
              <a:rPr lang="en-US" dirty="0" smtClean="0"/>
              <a:t>1. April 2025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Zuschläge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CE-41B7-93E8-394DCEB291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66-425C-A140-B682673638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66-425C-A140-B682673638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66-425C-A140-B682673638B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F66-425C-A140-B682673638B3}"/>
              </c:ext>
            </c:extLst>
          </c:dPt>
          <c:cat>
            <c:strRef>
              <c:f>Tabelle1!$A$2:$A$6</c:f>
              <c:strCache>
                <c:ptCount val="5"/>
                <c:pt idx="0">
                  <c:v>Bayern</c:v>
                </c:pt>
                <c:pt idx="1">
                  <c:v>Baden-Württemberg</c:v>
                </c:pt>
                <c:pt idx="2">
                  <c:v>MV</c:v>
                </c:pt>
                <c:pt idx="3">
                  <c:v>Niedersachsen</c:v>
                </c:pt>
                <c:pt idx="4">
                  <c:v>Sonstige</c:v>
                </c:pt>
              </c:strCache>
            </c:strRef>
          </c:cat>
          <c:val>
            <c:numRef>
              <c:f>Tabelle1!$B$2:$B$6</c:f>
              <c:numCache>
                <c:formatCode>General</c:formatCode>
                <c:ptCount val="5"/>
                <c:pt idx="0">
                  <c:v>94</c:v>
                </c:pt>
                <c:pt idx="1">
                  <c:v>32</c:v>
                </c:pt>
                <c:pt idx="2">
                  <c:v>3</c:v>
                </c:pt>
                <c:pt idx="3">
                  <c:v>36</c:v>
                </c:pt>
                <c:pt idx="4">
                  <c:v>61</c:v>
                </c:pt>
              </c:numCache>
            </c:numRef>
          </c:val>
          <c:extLst>
            <c:ext xmlns:c16="http://schemas.microsoft.com/office/drawing/2014/chart" uri="{C3380CC4-5D6E-409C-BE32-E72D297353CC}">
              <c16:uniqueId val="{00000000-30CE-41B7-93E8-394DCEB291B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75394961594711E-2"/>
          <c:y val="6.4237090539723582E-2"/>
          <c:w val="0.93687175068028772"/>
          <c:h val="0.68865093633174945"/>
        </c:manualLayout>
      </c:layout>
      <c:lineChart>
        <c:grouping val="standard"/>
        <c:varyColors val="0"/>
        <c:ser>
          <c:idx val="0"/>
          <c:order val="0"/>
          <c:tx>
            <c:strRef>
              <c:f>'Diagramme AV'!$K$2</c:f>
              <c:strCache>
                <c:ptCount val="1"/>
                <c:pt idx="0">
                  <c:v>genehmigte WEA </c:v>
                </c:pt>
              </c:strCache>
            </c:strRef>
          </c:tx>
          <c:spPr>
            <a:ln w="28575" cap="rnd">
              <a:solidFill>
                <a:srgbClr val="92D050"/>
              </a:solidFill>
              <a:round/>
            </a:ln>
            <a:effectLst/>
          </c:spPr>
          <c:marker>
            <c:symbol val="none"/>
          </c:marker>
          <c:cat>
            <c:numRef>
              <c:f>'Diagramme AV'!$M$2:$S$2</c:f>
              <c:numCache>
                <c:formatCode>General</c:formatCode>
                <c:ptCount val="7"/>
                <c:pt idx="0">
                  <c:v>2018</c:v>
                </c:pt>
                <c:pt idx="1">
                  <c:v>2019</c:v>
                </c:pt>
                <c:pt idx="2">
                  <c:v>2020</c:v>
                </c:pt>
                <c:pt idx="3">
                  <c:v>2021</c:v>
                </c:pt>
                <c:pt idx="4">
                  <c:v>2022</c:v>
                </c:pt>
                <c:pt idx="5">
                  <c:v>2023</c:v>
                </c:pt>
                <c:pt idx="6">
                  <c:v>2024</c:v>
                </c:pt>
              </c:numCache>
            </c:numRef>
          </c:cat>
          <c:val>
            <c:numRef>
              <c:f>('Diagramme AV'!$D$3,'Diagramme AV'!$D$12,'Diagramme AV'!$D$21,'Diagramme AV'!$D$30,'Diagramme AV'!$D$39,'Diagramme AV'!$D$48,'Diagramme AV'!$D$61)</c:f>
              <c:numCache>
                <c:formatCode>General</c:formatCode>
                <c:ptCount val="7"/>
                <c:pt idx="0">
                  <c:v>43</c:v>
                </c:pt>
                <c:pt idx="1">
                  <c:v>17</c:v>
                </c:pt>
                <c:pt idx="2">
                  <c:v>42</c:v>
                </c:pt>
                <c:pt idx="3">
                  <c:v>32</c:v>
                </c:pt>
                <c:pt idx="4">
                  <c:v>20</c:v>
                </c:pt>
                <c:pt idx="5">
                  <c:v>126</c:v>
                </c:pt>
                <c:pt idx="6">
                  <c:v>198</c:v>
                </c:pt>
              </c:numCache>
            </c:numRef>
          </c:val>
          <c:smooth val="0"/>
          <c:extLst>
            <c:ext xmlns:c16="http://schemas.microsoft.com/office/drawing/2014/chart" uri="{C3380CC4-5D6E-409C-BE32-E72D297353CC}">
              <c16:uniqueId val="{00000000-C4C3-4A38-854F-CB7F92B3FAB7}"/>
            </c:ext>
          </c:extLst>
        </c:ser>
        <c:ser>
          <c:idx val="2"/>
          <c:order val="2"/>
          <c:tx>
            <c:strRef>
              <c:f>'Diagramme AV'!$K$4</c:f>
              <c:strCache>
                <c:ptCount val="1"/>
                <c:pt idx="0">
                  <c:v>Neugenehmigung gem. § 4 BImSchG</c:v>
                </c:pt>
              </c:strCache>
            </c:strRef>
          </c:tx>
          <c:spPr>
            <a:ln w="28575" cap="rnd">
              <a:solidFill>
                <a:srgbClr val="FF0000"/>
              </a:solidFill>
              <a:round/>
            </a:ln>
            <a:effectLst/>
          </c:spPr>
          <c:marker>
            <c:symbol val="none"/>
          </c:marker>
          <c:cat>
            <c:numRef>
              <c:f>'Diagramme AV'!$M$2:$S$2</c:f>
              <c:numCache>
                <c:formatCode>General</c:formatCode>
                <c:ptCount val="7"/>
                <c:pt idx="0">
                  <c:v>2018</c:v>
                </c:pt>
                <c:pt idx="1">
                  <c:v>2019</c:v>
                </c:pt>
                <c:pt idx="2">
                  <c:v>2020</c:v>
                </c:pt>
                <c:pt idx="3">
                  <c:v>2021</c:v>
                </c:pt>
                <c:pt idx="4">
                  <c:v>2022</c:v>
                </c:pt>
                <c:pt idx="5">
                  <c:v>2023</c:v>
                </c:pt>
                <c:pt idx="6">
                  <c:v>2024</c:v>
                </c:pt>
              </c:numCache>
            </c:numRef>
          </c:cat>
          <c:val>
            <c:numRef>
              <c:f>('Diagramme AV'!$D$5,'Diagramme AV'!$D$14,'Diagramme AV'!$D$23,'Diagramme AV'!$D$32,'Diagramme AV'!$D$41,'Diagramme AV'!$D$50,'Diagramme AV'!$D$63)</c:f>
              <c:numCache>
                <c:formatCode>General</c:formatCode>
                <c:ptCount val="7"/>
                <c:pt idx="0">
                  <c:v>14</c:v>
                </c:pt>
                <c:pt idx="1">
                  <c:v>8</c:v>
                </c:pt>
                <c:pt idx="2">
                  <c:v>15</c:v>
                </c:pt>
                <c:pt idx="3">
                  <c:v>11</c:v>
                </c:pt>
                <c:pt idx="4">
                  <c:v>14</c:v>
                </c:pt>
                <c:pt idx="5">
                  <c:v>37</c:v>
                </c:pt>
                <c:pt idx="6">
                  <c:v>57</c:v>
                </c:pt>
              </c:numCache>
            </c:numRef>
          </c:val>
          <c:smooth val="0"/>
          <c:extLst>
            <c:ext xmlns:c16="http://schemas.microsoft.com/office/drawing/2014/chart" uri="{C3380CC4-5D6E-409C-BE32-E72D297353CC}">
              <c16:uniqueId val="{00000001-C4C3-4A38-854F-CB7F92B3FAB7}"/>
            </c:ext>
          </c:extLst>
        </c:ser>
        <c:ser>
          <c:idx val="3"/>
          <c:order val="3"/>
          <c:tx>
            <c:strRef>
              <c:f>'Diagramme AV'!$M$5</c:f>
              <c:strCache>
                <c:ptCount val="1"/>
                <c:pt idx="0">
                  <c:v>Entscheidungen gem. §§ 9, 16, 16 b BImSchG, Ablehnungen, Rücknahmen</c:v>
                </c:pt>
              </c:strCache>
            </c:strRef>
          </c:tx>
          <c:spPr>
            <a:ln w="28575" cap="rnd">
              <a:solidFill>
                <a:srgbClr val="FFC000"/>
              </a:solidFill>
              <a:round/>
            </a:ln>
            <a:effectLst/>
          </c:spPr>
          <c:marker>
            <c:symbol val="none"/>
          </c:marker>
          <c:cat>
            <c:numRef>
              <c:f>'Diagramme AV'!$M$2:$S$2</c:f>
              <c:numCache>
                <c:formatCode>General</c:formatCode>
                <c:ptCount val="7"/>
                <c:pt idx="0">
                  <c:v>2018</c:v>
                </c:pt>
                <c:pt idx="1">
                  <c:v>2019</c:v>
                </c:pt>
                <c:pt idx="2">
                  <c:v>2020</c:v>
                </c:pt>
                <c:pt idx="3">
                  <c:v>2021</c:v>
                </c:pt>
                <c:pt idx="4">
                  <c:v>2022</c:v>
                </c:pt>
                <c:pt idx="5">
                  <c:v>2023</c:v>
                </c:pt>
                <c:pt idx="6">
                  <c:v>2024</c:v>
                </c:pt>
              </c:numCache>
            </c:numRef>
          </c:cat>
          <c:val>
            <c:numRef>
              <c:f>('Diagramme AV'!$D$7,'Diagramme AV'!$D$16,'Diagramme AV'!$D$25,'Diagramme AV'!$D$34,'Diagramme AV'!$D$43,'Diagramme AV'!$D$52,'Diagramme AV'!$D$65)</c:f>
              <c:numCache>
                <c:formatCode>General</c:formatCode>
                <c:ptCount val="7"/>
                <c:pt idx="0">
                  <c:v>34</c:v>
                </c:pt>
                <c:pt idx="1">
                  <c:v>35</c:v>
                </c:pt>
                <c:pt idx="2">
                  <c:v>20</c:v>
                </c:pt>
                <c:pt idx="3">
                  <c:v>21</c:v>
                </c:pt>
                <c:pt idx="4">
                  <c:v>12</c:v>
                </c:pt>
                <c:pt idx="5">
                  <c:v>14</c:v>
                </c:pt>
                <c:pt idx="6">
                  <c:v>31</c:v>
                </c:pt>
              </c:numCache>
            </c:numRef>
          </c:val>
          <c:smooth val="0"/>
          <c:extLst>
            <c:ext xmlns:c16="http://schemas.microsoft.com/office/drawing/2014/chart" uri="{C3380CC4-5D6E-409C-BE32-E72D297353CC}">
              <c16:uniqueId val="{00000002-C4C3-4A38-854F-CB7F92B3FAB7}"/>
            </c:ext>
          </c:extLst>
        </c:ser>
        <c:dLbls>
          <c:showLegendKey val="0"/>
          <c:showVal val="0"/>
          <c:showCatName val="0"/>
          <c:showSerName val="0"/>
          <c:showPercent val="0"/>
          <c:showBubbleSize val="0"/>
        </c:dLbls>
        <c:smooth val="0"/>
        <c:axId val="410228080"/>
        <c:axId val="410233984"/>
        <c:extLst>
          <c:ext xmlns:c15="http://schemas.microsoft.com/office/drawing/2012/chart" uri="{02D57815-91ED-43cb-92C2-25804820EDAC}">
            <c15:filteredLineSeries>
              <c15:ser>
                <c:idx val="1"/>
                <c:order val="1"/>
                <c:tx>
                  <c:strRef>
                    <c:extLst>
                      <c:ext uri="{02D57815-91ED-43cb-92C2-25804820EDAC}">
                        <c15:formulaRef>
                          <c15:sqref>'Diagramme AV'!$K$3</c15:sqref>
                        </c15:formulaRef>
                      </c:ext>
                    </c:extLst>
                    <c:strCache>
                      <c:ptCount val="1"/>
                      <c:pt idx="0">
                        <c:v>genehmigte Leistung [MW]</c:v>
                      </c:pt>
                    </c:strCache>
                  </c:strRef>
                </c:tx>
                <c:spPr>
                  <a:ln w="28575" cap="rnd">
                    <a:solidFill>
                      <a:schemeClr val="accent2"/>
                    </a:solidFill>
                    <a:round/>
                  </a:ln>
                  <a:effectLst/>
                </c:spPr>
                <c:marker>
                  <c:symbol val="none"/>
                </c:marker>
                <c:cat>
                  <c:numRef>
                    <c:extLst>
                      <c:ext uri="{02D57815-91ED-43cb-92C2-25804820EDAC}">
                        <c15:formulaRef>
                          <c15:sqref>'Diagramme AV'!$M$2:$S$2</c15:sqref>
                        </c15:formulaRef>
                      </c:ext>
                    </c:extLst>
                    <c:numCache>
                      <c:formatCode>General</c:formatCode>
                      <c:ptCount val="7"/>
                      <c:pt idx="0">
                        <c:v>2018</c:v>
                      </c:pt>
                      <c:pt idx="1">
                        <c:v>2019</c:v>
                      </c:pt>
                      <c:pt idx="2">
                        <c:v>2020</c:v>
                      </c:pt>
                      <c:pt idx="3">
                        <c:v>2021</c:v>
                      </c:pt>
                      <c:pt idx="4">
                        <c:v>2022</c:v>
                      </c:pt>
                      <c:pt idx="5">
                        <c:v>2023</c:v>
                      </c:pt>
                      <c:pt idx="6">
                        <c:v>2024</c:v>
                      </c:pt>
                    </c:numCache>
                  </c:numRef>
                </c:cat>
                <c:val>
                  <c:numRef>
                    <c:extLst>
                      <c:ext uri="{02D57815-91ED-43cb-92C2-25804820EDAC}">
                        <c15:formulaRef>
                          <c15:sqref>('Diagramme AV'!$G$3,'Diagramme AV'!$G$12,'Diagramme AV'!$G$21,'Diagramme AV'!$G$30,'Diagramme AV'!$G$39,'Diagramme AV'!$G$48,'Diagramme AV'!$G$61)</c15:sqref>
                        </c15:formulaRef>
                      </c:ext>
                    </c:extLst>
                    <c:numCache>
                      <c:formatCode>0</c:formatCode>
                      <c:ptCount val="7"/>
                      <c:pt idx="0">
                        <c:v>140.55000000000001</c:v>
                      </c:pt>
                      <c:pt idx="1">
                        <c:v>60.299999999999955</c:v>
                      </c:pt>
                      <c:pt idx="2">
                        <c:v>179.35000000000002</c:v>
                      </c:pt>
                      <c:pt idx="3">
                        <c:v>133.4</c:v>
                      </c:pt>
                      <c:pt idx="4">
                        <c:v>112.27999999999999</c:v>
                      </c:pt>
                      <c:pt idx="5">
                        <c:v>671.46000000000015</c:v>
                      </c:pt>
                      <c:pt idx="6">
                        <c:v>1038.7000000000003</c:v>
                      </c:pt>
                    </c:numCache>
                  </c:numRef>
                </c:val>
                <c:smooth val="0"/>
                <c:extLst>
                  <c:ext xmlns:c16="http://schemas.microsoft.com/office/drawing/2014/chart" uri="{C3380CC4-5D6E-409C-BE32-E72D297353CC}">
                    <c16:uniqueId val="{00000003-C4C3-4A38-854F-CB7F92B3FAB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'Diagramme AV'!$M$6</c15:sqref>
                        </c15:formulaRef>
                      </c:ext>
                    </c:extLst>
                    <c:strCache>
                      <c:ptCount val="1"/>
                      <c:pt idx="0">
                        <c:v>Anzeigen gem. § 15 BImSchG</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('Diagramme AV'!$D$8,'Diagramme AV'!$D$17,'Diagramme AV'!$D$26,'Diagramme AV'!$D$35,'Diagramme AV'!$D$44,'Diagramme AV'!$D$53,'Diagramme AV'!$D$66)</c15:sqref>
                        </c15:formulaRef>
                      </c:ext>
                    </c:extLst>
                    <c:numCache>
                      <c:formatCode>General</c:formatCode>
                      <c:ptCount val="7"/>
                      <c:pt idx="0">
                        <c:v>20</c:v>
                      </c:pt>
                      <c:pt idx="1">
                        <c:v>8</c:v>
                      </c:pt>
                      <c:pt idx="2">
                        <c:v>27</c:v>
                      </c:pt>
                      <c:pt idx="3">
                        <c:v>33</c:v>
                      </c:pt>
                      <c:pt idx="4">
                        <c:v>129</c:v>
                      </c:pt>
                      <c:pt idx="5">
                        <c:v>84</c:v>
                      </c:pt>
                      <c:pt idx="6">
                        <c:v>31</c:v>
                      </c:pt>
                    </c:numCache>
                  </c:numRef>
                </c:val>
                <c:smooth val="0"/>
                <c:extLst xmlns:c15="http://schemas.microsoft.com/office/drawing/2012/chart">
                  <c:ext xmlns:c16="http://schemas.microsoft.com/office/drawing/2014/chart" uri="{C3380CC4-5D6E-409C-BE32-E72D297353CC}">
                    <c16:uniqueId val="{00000004-C4C3-4A38-854F-CB7F92B3FAB7}"/>
                  </c:ext>
                </c:extLst>
              </c15:ser>
            </c15:filteredLineSeries>
          </c:ext>
        </c:extLst>
      </c:lineChart>
      <c:catAx>
        <c:axId val="410228080"/>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e-DE"/>
          </a:p>
        </c:txPr>
        <c:crossAx val="410233984"/>
        <c:crosses val="autoZero"/>
        <c:auto val="1"/>
        <c:lblAlgn val="ctr"/>
        <c:lblOffset val="100"/>
        <c:noMultiLvlLbl val="0"/>
      </c:catAx>
      <c:valAx>
        <c:axId val="410233984"/>
        <c:scaling>
          <c:orientation val="minMax"/>
          <c:max val="200"/>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e-DE"/>
          </a:p>
        </c:txPr>
        <c:crossAx val="4102280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e-DE"/>
          </a:p>
        </c:txPr>
      </c:legendEntry>
      <c:legendEntry>
        <c:idx val="1"/>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e-DE"/>
          </a:p>
        </c:txPr>
      </c:legendEntry>
      <c:legendEntry>
        <c:idx val="2"/>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e-DE"/>
          </a:p>
        </c:txPr>
      </c:legendEntry>
      <c:layout>
        <c:manualLayout>
          <c:xMode val="edge"/>
          <c:yMode val="edge"/>
          <c:x val="0"/>
          <c:y val="0.84016877299922621"/>
          <c:w val="0.97568051981684378"/>
          <c:h val="0.1598312270007737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96046136434781E-2"/>
          <c:y val="6.7494266257106611E-2"/>
          <c:w val="0.90329263887885569"/>
          <c:h val="0.66845145626791336"/>
        </c:manualLayout>
      </c:layout>
      <c:lineChart>
        <c:grouping val="standard"/>
        <c:varyColors val="0"/>
        <c:ser>
          <c:idx val="0"/>
          <c:order val="0"/>
          <c:tx>
            <c:strRef>
              <c:f>Tabelle1!$B$1</c:f>
              <c:strCache>
                <c:ptCount val="1"/>
                <c:pt idx="0">
                  <c:v>Anzahl neugenehmigter WEA gem. § 4 BImSchG</c:v>
                </c:pt>
              </c:strCache>
            </c:strRef>
          </c:tx>
          <c:spPr>
            <a:ln w="28575" cap="rnd">
              <a:solidFill>
                <a:srgbClr val="92D050"/>
              </a:solidFill>
              <a:round/>
            </a:ln>
            <a:effectLst/>
          </c:spPr>
          <c:marker>
            <c:symbol val="none"/>
          </c:marker>
          <c:cat>
            <c:numRef>
              <c:f>Tabelle1!$A$2:$A$8</c:f>
              <c:numCache>
                <c:formatCode>General</c:formatCode>
                <c:ptCount val="7"/>
                <c:pt idx="0">
                  <c:v>2018</c:v>
                </c:pt>
                <c:pt idx="1">
                  <c:v>2019</c:v>
                </c:pt>
                <c:pt idx="2">
                  <c:v>2020</c:v>
                </c:pt>
                <c:pt idx="3">
                  <c:v>2021</c:v>
                </c:pt>
                <c:pt idx="4">
                  <c:v>2022</c:v>
                </c:pt>
                <c:pt idx="5">
                  <c:v>2023</c:v>
                </c:pt>
                <c:pt idx="6">
                  <c:v>2024</c:v>
                </c:pt>
              </c:numCache>
            </c:numRef>
          </c:cat>
          <c:val>
            <c:numRef>
              <c:f>Tabelle1!$B$2:$B$8</c:f>
              <c:numCache>
                <c:formatCode>General</c:formatCode>
                <c:ptCount val="7"/>
                <c:pt idx="0">
                  <c:v>43</c:v>
                </c:pt>
                <c:pt idx="1">
                  <c:v>17</c:v>
                </c:pt>
                <c:pt idx="2">
                  <c:v>42</c:v>
                </c:pt>
                <c:pt idx="3">
                  <c:v>32</c:v>
                </c:pt>
                <c:pt idx="4">
                  <c:v>20</c:v>
                </c:pt>
                <c:pt idx="5">
                  <c:v>126</c:v>
                </c:pt>
                <c:pt idx="6">
                  <c:v>198</c:v>
                </c:pt>
              </c:numCache>
            </c:numRef>
          </c:val>
          <c:smooth val="0"/>
          <c:extLst>
            <c:ext xmlns:c16="http://schemas.microsoft.com/office/drawing/2014/chart" uri="{C3380CC4-5D6E-409C-BE32-E72D297353CC}">
              <c16:uniqueId val="{00000000-B3D8-4515-9B6E-637E082A9E4B}"/>
            </c:ext>
          </c:extLst>
        </c:ser>
        <c:ser>
          <c:idx val="1"/>
          <c:order val="1"/>
          <c:tx>
            <c:strRef>
              <c:f>Tabelle1!$C$1</c:f>
              <c:strCache>
                <c:ptCount val="1"/>
                <c:pt idx="0">
                  <c:v>Leistung neugenehmigter WEA  [MW] </c:v>
                </c:pt>
              </c:strCache>
            </c:strRef>
          </c:tx>
          <c:spPr>
            <a:ln w="28575" cap="rnd">
              <a:solidFill>
                <a:schemeClr val="accent1"/>
              </a:solidFill>
              <a:round/>
            </a:ln>
            <a:effectLst/>
          </c:spPr>
          <c:marker>
            <c:symbol val="none"/>
          </c:marker>
          <c:cat>
            <c:numRef>
              <c:f>Tabelle1!$A$2:$A$8</c:f>
              <c:numCache>
                <c:formatCode>General</c:formatCode>
                <c:ptCount val="7"/>
                <c:pt idx="0">
                  <c:v>2018</c:v>
                </c:pt>
                <c:pt idx="1">
                  <c:v>2019</c:v>
                </c:pt>
                <c:pt idx="2">
                  <c:v>2020</c:v>
                </c:pt>
                <c:pt idx="3">
                  <c:v>2021</c:v>
                </c:pt>
                <c:pt idx="4">
                  <c:v>2022</c:v>
                </c:pt>
                <c:pt idx="5">
                  <c:v>2023</c:v>
                </c:pt>
                <c:pt idx="6">
                  <c:v>2024</c:v>
                </c:pt>
              </c:numCache>
            </c:numRef>
          </c:cat>
          <c:val>
            <c:numRef>
              <c:f>Tabelle1!$C$2:$C$8</c:f>
              <c:numCache>
                <c:formatCode>0</c:formatCode>
                <c:ptCount val="7"/>
                <c:pt idx="0">
                  <c:v>140.55000000000001</c:v>
                </c:pt>
                <c:pt idx="1">
                  <c:v>60.3</c:v>
                </c:pt>
                <c:pt idx="2">
                  <c:v>179</c:v>
                </c:pt>
                <c:pt idx="3">
                  <c:v>133.4</c:v>
                </c:pt>
                <c:pt idx="4">
                  <c:v>112.28</c:v>
                </c:pt>
                <c:pt idx="5">
                  <c:v>671.46</c:v>
                </c:pt>
                <c:pt idx="6" formatCode="0.0">
                  <c:v>1038.7</c:v>
                </c:pt>
              </c:numCache>
            </c:numRef>
          </c:val>
          <c:smooth val="0"/>
          <c:extLst>
            <c:ext xmlns:c16="http://schemas.microsoft.com/office/drawing/2014/chart" uri="{C3380CC4-5D6E-409C-BE32-E72D297353CC}">
              <c16:uniqueId val="{00000001-B3D8-4515-9B6E-637E082A9E4B}"/>
            </c:ext>
          </c:extLst>
        </c:ser>
        <c:ser>
          <c:idx val="2"/>
          <c:order val="2"/>
          <c:tx>
            <c:strRef>
              <c:f>Tabelle1!$H$1</c:f>
              <c:strCache>
                <c:ptCount val="1"/>
                <c:pt idx="0">
                  <c:v>Inverstitionsvolumen genehmigter WEA in Mio. EUR</c:v>
                </c:pt>
              </c:strCache>
            </c:strRef>
          </c:tx>
          <c:spPr>
            <a:ln w="28575" cap="rnd">
              <a:solidFill>
                <a:srgbClr val="F216C8"/>
              </a:solidFill>
              <a:round/>
            </a:ln>
            <a:effectLst/>
          </c:spPr>
          <c:marker>
            <c:symbol val="none"/>
          </c:marker>
          <c:val>
            <c:numRef>
              <c:f>Tabelle1!$H$2:$H$8</c:f>
              <c:numCache>
                <c:formatCode>0</c:formatCode>
                <c:ptCount val="7"/>
                <c:pt idx="0">
                  <c:v>238.935</c:v>
                </c:pt>
                <c:pt idx="1">
                  <c:v>102.50999999999999</c:v>
                </c:pt>
                <c:pt idx="2">
                  <c:v>304.3</c:v>
                </c:pt>
                <c:pt idx="3">
                  <c:v>226.78</c:v>
                </c:pt>
                <c:pt idx="4">
                  <c:v>190.876</c:v>
                </c:pt>
                <c:pt idx="5">
                  <c:v>1141.482</c:v>
                </c:pt>
                <c:pt idx="6">
                  <c:v>1765.79</c:v>
                </c:pt>
              </c:numCache>
            </c:numRef>
          </c:val>
          <c:smooth val="0"/>
          <c:extLst>
            <c:ext xmlns:c16="http://schemas.microsoft.com/office/drawing/2014/chart" uri="{C3380CC4-5D6E-409C-BE32-E72D297353CC}">
              <c16:uniqueId val="{00000002-B3D8-4515-9B6E-637E082A9E4B}"/>
            </c:ext>
          </c:extLst>
        </c:ser>
        <c:dLbls>
          <c:showLegendKey val="0"/>
          <c:showVal val="0"/>
          <c:showCatName val="0"/>
          <c:showSerName val="0"/>
          <c:showPercent val="0"/>
          <c:showBubbleSize val="0"/>
        </c:dLbls>
        <c:smooth val="0"/>
        <c:axId val="652833768"/>
        <c:axId val="652827536"/>
      </c:lineChart>
      <c:catAx>
        <c:axId val="652833768"/>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e-DE"/>
          </a:p>
        </c:txPr>
        <c:crossAx val="652827536"/>
        <c:crosses val="autoZero"/>
        <c:auto val="1"/>
        <c:lblAlgn val="ctr"/>
        <c:lblOffset val="100"/>
        <c:noMultiLvlLbl val="0"/>
      </c:catAx>
      <c:valAx>
        <c:axId val="652827536"/>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e-DE"/>
          </a:p>
        </c:txPr>
        <c:crossAx val="652833768"/>
        <c:crosses val="autoZero"/>
        <c:crossBetween val="between"/>
      </c:valAx>
      <c:spPr>
        <a:noFill/>
        <a:ln>
          <a:noFill/>
        </a:ln>
        <a:effectLst/>
      </c:spPr>
    </c:plotArea>
    <c:legend>
      <c:legendPos val="b"/>
      <c:layout>
        <c:manualLayout>
          <c:xMode val="edge"/>
          <c:yMode val="edge"/>
          <c:x val="1.7111997690936111E-2"/>
          <c:y val="0.82713407561199082"/>
          <c:w val="0.96623026438241988"/>
          <c:h val="0.172865924388009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0AC00-B54D-438E-941B-503A24E81614}"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de-DE"/>
        </a:p>
      </dgm:t>
    </dgm:pt>
    <dgm:pt modelId="{16C4202C-E39A-4535-B898-BBE92B0F6A23}">
      <dgm:prSet phldrT="[Text]" custT="1"/>
      <dgm:spPr/>
      <dgm:t>
        <a:bodyPr/>
        <a:lstStyle/>
        <a:p>
          <a:r>
            <a:rPr lang="de-DE" sz="1400" dirty="0" smtClean="0"/>
            <a:t>Ausweitung Gestaltungs-bereich</a:t>
          </a:r>
          <a:endParaRPr lang="de-DE" sz="1400" dirty="0"/>
        </a:p>
      </dgm:t>
    </dgm:pt>
    <dgm:pt modelId="{9224FFEA-6A16-4721-9FE1-278EED111A8B}" type="parTrans" cxnId="{A05E6364-CAD6-47C0-BE74-322EDF8DEE00}">
      <dgm:prSet/>
      <dgm:spPr/>
      <dgm:t>
        <a:bodyPr/>
        <a:lstStyle/>
        <a:p>
          <a:endParaRPr lang="de-DE"/>
        </a:p>
      </dgm:t>
    </dgm:pt>
    <dgm:pt modelId="{8DB4F235-3C1F-4045-B560-5185F101D095}" type="sibTrans" cxnId="{A05E6364-CAD6-47C0-BE74-322EDF8DEE00}">
      <dgm:prSet custT="1"/>
      <dgm:spPr/>
      <dgm:t>
        <a:bodyPr/>
        <a:lstStyle/>
        <a:p>
          <a:r>
            <a:rPr lang="de-DE" sz="1400" dirty="0" smtClean="0"/>
            <a:t>Standardmodell</a:t>
          </a:r>
          <a:endParaRPr lang="de-DE" sz="1400" dirty="0"/>
        </a:p>
      </dgm:t>
    </dgm:pt>
    <dgm:pt modelId="{D6B3ADDE-E6A0-4CD6-820B-65B794D467C7}">
      <dgm:prSet phldrT="[Text]"/>
      <dgm:spPr/>
      <dgm:t>
        <a:bodyPr/>
        <a:lstStyle/>
        <a:p>
          <a:endParaRPr lang="de-DE" dirty="0"/>
        </a:p>
      </dgm:t>
    </dgm:pt>
    <dgm:pt modelId="{3780FDCB-5FDC-4E47-A140-9344B885573C}" type="parTrans" cxnId="{18586E07-E8A9-4670-A5D5-DC334ED7A4B9}">
      <dgm:prSet/>
      <dgm:spPr/>
      <dgm:t>
        <a:bodyPr/>
        <a:lstStyle/>
        <a:p>
          <a:endParaRPr lang="de-DE"/>
        </a:p>
      </dgm:t>
    </dgm:pt>
    <dgm:pt modelId="{3E940DD1-004E-4642-BEA0-3D902E23249E}" type="sibTrans" cxnId="{18586E07-E8A9-4670-A5D5-DC334ED7A4B9}">
      <dgm:prSet/>
      <dgm:spPr/>
      <dgm:t>
        <a:bodyPr/>
        <a:lstStyle/>
        <a:p>
          <a:endParaRPr lang="de-DE"/>
        </a:p>
      </dgm:t>
    </dgm:pt>
    <dgm:pt modelId="{1292D956-2504-41D4-B150-44B13E73EC02}">
      <dgm:prSet phldrT="[Text]" custT="1"/>
      <dgm:spPr/>
      <dgm:t>
        <a:bodyPr/>
        <a:lstStyle/>
        <a:p>
          <a:pPr algn="ctr"/>
          <a:r>
            <a:rPr lang="de-DE" sz="1400" dirty="0" smtClean="0"/>
            <a:t>Baukasten-modell</a:t>
          </a:r>
          <a:endParaRPr lang="de-DE" sz="1400" dirty="0"/>
        </a:p>
      </dgm:t>
    </dgm:pt>
    <dgm:pt modelId="{D9C99D4F-6A79-4CF1-B4C9-CFDAFB128344}" type="parTrans" cxnId="{03F9E2E4-4A18-4BA2-9160-336AE8D3B817}">
      <dgm:prSet/>
      <dgm:spPr/>
      <dgm:t>
        <a:bodyPr/>
        <a:lstStyle/>
        <a:p>
          <a:endParaRPr lang="de-DE"/>
        </a:p>
      </dgm:t>
    </dgm:pt>
    <dgm:pt modelId="{51256310-0074-44BB-8D61-E48A9FE72F9B}" type="sibTrans" cxnId="{03F9E2E4-4A18-4BA2-9160-336AE8D3B817}">
      <dgm:prSet/>
      <dgm:spPr/>
      <dgm:t>
        <a:bodyPr/>
        <a:lstStyle/>
        <a:p>
          <a:r>
            <a:rPr lang="de-DE" dirty="0" smtClean="0"/>
            <a:t>Rechtssicherheit</a:t>
          </a:r>
          <a:endParaRPr lang="de-DE" dirty="0"/>
        </a:p>
      </dgm:t>
    </dgm:pt>
    <dgm:pt modelId="{F0D5C69C-CC53-40BE-A1EB-E785518B5E24}">
      <dgm:prSet phldrT="[Text]"/>
      <dgm:spPr/>
      <dgm:t>
        <a:bodyPr/>
        <a:lstStyle/>
        <a:p>
          <a:endParaRPr lang="de-DE" dirty="0"/>
        </a:p>
      </dgm:t>
    </dgm:pt>
    <dgm:pt modelId="{C1DB7D22-04D5-4992-9479-F23AE5629D91}" type="parTrans" cxnId="{A666F02F-3CC3-4D6F-923A-5780A4AF23AC}">
      <dgm:prSet/>
      <dgm:spPr/>
      <dgm:t>
        <a:bodyPr/>
        <a:lstStyle/>
        <a:p>
          <a:endParaRPr lang="de-DE"/>
        </a:p>
      </dgm:t>
    </dgm:pt>
    <dgm:pt modelId="{BCE35192-1722-4E48-A74C-E5120196DD2B}" type="sibTrans" cxnId="{A666F02F-3CC3-4D6F-923A-5780A4AF23AC}">
      <dgm:prSet/>
      <dgm:spPr/>
      <dgm:t>
        <a:bodyPr/>
        <a:lstStyle/>
        <a:p>
          <a:endParaRPr lang="de-DE"/>
        </a:p>
      </dgm:t>
    </dgm:pt>
    <dgm:pt modelId="{61FD3B7A-F409-46FE-B733-76BC2DF80CAA}">
      <dgm:prSet phldrT="[Text]"/>
      <dgm:spPr/>
      <dgm:t>
        <a:bodyPr/>
        <a:lstStyle/>
        <a:p>
          <a:r>
            <a:rPr lang="de-DE" dirty="0" smtClean="0"/>
            <a:t>Mindest- und Höchstgrenzen</a:t>
          </a:r>
          <a:endParaRPr lang="de-DE" dirty="0"/>
        </a:p>
      </dgm:t>
    </dgm:pt>
    <dgm:pt modelId="{0879FE73-88D1-4A87-8D8B-246294622583}" type="parTrans" cxnId="{23F60B17-1024-409F-8B5A-E693FD36A5B1}">
      <dgm:prSet/>
      <dgm:spPr/>
      <dgm:t>
        <a:bodyPr/>
        <a:lstStyle/>
        <a:p>
          <a:endParaRPr lang="de-DE"/>
        </a:p>
      </dgm:t>
    </dgm:pt>
    <dgm:pt modelId="{FB69E30A-4609-4FCE-8D2F-F5306E6F5D82}" type="sibTrans" cxnId="{23F60B17-1024-409F-8B5A-E693FD36A5B1}">
      <dgm:prSet/>
      <dgm:spPr>
        <a:solidFill>
          <a:schemeClr val="bg1"/>
        </a:solidFill>
      </dgm:spPr>
      <dgm:t>
        <a:bodyPr/>
        <a:lstStyle/>
        <a:p>
          <a:endParaRPr lang="de-DE" dirty="0"/>
        </a:p>
      </dgm:t>
    </dgm:pt>
    <dgm:pt modelId="{860DC5B3-409D-4B0F-B51E-452AEC35A232}">
      <dgm:prSet phldrT="[Text]"/>
      <dgm:spPr/>
      <dgm:t>
        <a:bodyPr/>
        <a:lstStyle/>
        <a:p>
          <a:endParaRPr lang="de-DE" dirty="0"/>
        </a:p>
      </dgm:t>
    </dgm:pt>
    <dgm:pt modelId="{F56405EB-006E-4C13-937D-0098F0720010}" type="parTrans" cxnId="{72FCA71C-AF9A-4D2C-8090-E18CF22F2745}">
      <dgm:prSet/>
      <dgm:spPr/>
      <dgm:t>
        <a:bodyPr/>
        <a:lstStyle/>
        <a:p>
          <a:endParaRPr lang="de-DE"/>
        </a:p>
      </dgm:t>
    </dgm:pt>
    <dgm:pt modelId="{CA0D5A67-F766-4073-B740-1AC14526A382}" type="sibTrans" cxnId="{72FCA71C-AF9A-4D2C-8090-E18CF22F2745}">
      <dgm:prSet/>
      <dgm:spPr/>
      <dgm:t>
        <a:bodyPr/>
        <a:lstStyle/>
        <a:p>
          <a:endParaRPr lang="de-DE"/>
        </a:p>
      </dgm:t>
    </dgm:pt>
    <dgm:pt modelId="{4E95C701-1D14-46FC-B830-459D7EF2FF54}">
      <dgm:prSet custT="1"/>
      <dgm:spPr/>
      <dgm:t>
        <a:bodyPr/>
        <a:lstStyle/>
        <a:p>
          <a:r>
            <a:rPr lang="de-DE" sz="1400" dirty="0" smtClean="0"/>
            <a:t>Verhand-lungsmodus</a:t>
          </a:r>
          <a:endParaRPr lang="de-DE" sz="1400" dirty="0"/>
        </a:p>
      </dgm:t>
    </dgm:pt>
    <dgm:pt modelId="{F86A2BF5-B5ED-457F-BBB3-21FCA961C01D}" type="parTrans" cxnId="{9809B9C5-4481-424A-9E1B-E1B2E32ABE3E}">
      <dgm:prSet/>
      <dgm:spPr/>
      <dgm:t>
        <a:bodyPr/>
        <a:lstStyle/>
        <a:p>
          <a:endParaRPr lang="de-DE"/>
        </a:p>
      </dgm:t>
    </dgm:pt>
    <dgm:pt modelId="{DE78152D-E760-4C96-8A37-D32F3CEF0938}" type="sibTrans" cxnId="{9809B9C5-4481-424A-9E1B-E1B2E32ABE3E}">
      <dgm:prSet custT="1"/>
      <dgm:spPr/>
      <dgm:t>
        <a:bodyPr/>
        <a:lstStyle/>
        <a:p>
          <a:r>
            <a:rPr lang="de-DE" sz="1400" dirty="0" smtClean="0"/>
            <a:t>Vereinfachung</a:t>
          </a:r>
          <a:endParaRPr lang="de-DE" sz="1400" dirty="0"/>
        </a:p>
      </dgm:t>
    </dgm:pt>
    <dgm:pt modelId="{88C8EFF5-2F7E-431C-BD39-C5916251BE40}" type="pres">
      <dgm:prSet presAssocID="{FF80AC00-B54D-438E-941B-503A24E81614}" presName="Name0" presStyleCnt="0">
        <dgm:presLayoutVars>
          <dgm:chMax/>
          <dgm:chPref/>
          <dgm:dir/>
          <dgm:animLvl val="lvl"/>
        </dgm:presLayoutVars>
      </dgm:prSet>
      <dgm:spPr/>
      <dgm:t>
        <a:bodyPr/>
        <a:lstStyle/>
        <a:p>
          <a:endParaRPr lang="de-DE"/>
        </a:p>
      </dgm:t>
    </dgm:pt>
    <dgm:pt modelId="{89C457E8-0158-4D51-8D14-01666C2C7898}" type="pres">
      <dgm:prSet presAssocID="{16C4202C-E39A-4535-B898-BBE92B0F6A23}" presName="composite" presStyleCnt="0"/>
      <dgm:spPr/>
    </dgm:pt>
    <dgm:pt modelId="{9FE02828-267E-46FA-B39C-106B6EA4FCD9}" type="pres">
      <dgm:prSet presAssocID="{16C4202C-E39A-4535-B898-BBE92B0F6A23}" presName="Parent1" presStyleLbl="node1" presStyleIdx="0" presStyleCnt="8" custLinFactX="9180" custLinFactY="71484" custLinFactNeighborX="100000" custLinFactNeighborY="100000">
        <dgm:presLayoutVars>
          <dgm:chMax val="1"/>
          <dgm:chPref val="1"/>
          <dgm:bulletEnabled val="1"/>
        </dgm:presLayoutVars>
      </dgm:prSet>
      <dgm:spPr/>
      <dgm:t>
        <a:bodyPr/>
        <a:lstStyle/>
        <a:p>
          <a:endParaRPr lang="de-DE"/>
        </a:p>
      </dgm:t>
    </dgm:pt>
    <dgm:pt modelId="{A45F589E-B44F-490A-A607-599750E06F73}" type="pres">
      <dgm:prSet presAssocID="{16C4202C-E39A-4535-B898-BBE92B0F6A23}" presName="Childtext1" presStyleLbl="revTx" presStyleIdx="0" presStyleCnt="4">
        <dgm:presLayoutVars>
          <dgm:chMax val="0"/>
          <dgm:chPref val="0"/>
          <dgm:bulletEnabled val="1"/>
        </dgm:presLayoutVars>
      </dgm:prSet>
      <dgm:spPr/>
      <dgm:t>
        <a:bodyPr/>
        <a:lstStyle/>
        <a:p>
          <a:endParaRPr lang="de-DE"/>
        </a:p>
      </dgm:t>
    </dgm:pt>
    <dgm:pt modelId="{1797EA33-30F0-41EC-944A-CDE71FC9CDAA}" type="pres">
      <dgm:prSet presAssocID="{16C4202C-E39A-4535-B898-BBE92B0F6A23}" presName="BalanceSpacing" presStyleCnt="0"/>
      <dgm:spPr/>
    </dgm:pt>
    <dgm:pt modelId="{70F9C32D-D42A-4DA1-94EA-85C472C87E8D}" type="pres">
      <dgm:prSet presAssocID="{16C4202C-E39A-4535-B898-BBE92B0F6A23}" presName="BalanceSpacing1" presStyleCnt="0"/>
      <dgm:spPr/>
    </dgm:pt>
    <dgm:pt modelId="{878EAF00-758C-461C-9582-739E33992D3E}" type="pres">
      <dgm:prSet presAssocID="{8DB4F235-3C1F-4045-B560-5185F101D095}" presName="Accent1Text" presStyleLbl="node1" presStyleIdx="1" presStyleCnt="8" custLinFactX="61558" custLinFactNeighborX="100000" custLinFactNeighborY="85341"/>
      <dgm:spPr/>
      <dgm:t>
        <a:bodyPr/>
        <a:lstStyle/>
        <a:p>
          <a:endParaRPr lang="de-DE"/>
        </a:p>
      </dgm:t>
    </dgm:pt>
    <dgm:pt modelId="{54C3FBA3-5B93-4555-B661-15842A076814}" type="pres">
      <dgm:prSet presAssocID="{8DB4F235-3C1F-4045-B560-5185F101D095}" presName="spaceBetweenRectangles" presStyleCnt="0"/>
      <dgm:spPr/>
    </dgm:pt>
    <dgm:pt modelId="{6776E7D7-3F26-4127-B595-3B4E97FC8F90}" type="pres">
      <dgm:prSet presAssocID="{1292D956-2504-41D4-B150-44B13E73EC02}" presName="composite" presStyleCnt="0"/>
      <dgm:spPr/>
    </dgm:pt>
    <dgm:pt modelId="{88F5C21D-63AA-4323-9B5B-EA62C3BC9B9C}" type="pres">
      <dgm:prSet presAssocID="{1292D956-2504-41D4-B150-44B13E73EC02}" presName="Parent1" presStyleLbl="node1" presStyleIdx="2" presStyleCnt="8" custLinFactNeighborX="360" custLinFactNeighborY="3224">
        <dgm:presLayoutVars>
          <dgm:chMax val="1"/>
          <dgm:chPref val="1"/>
          <dgm:bulletEnabled val="1"/>
        </dgm:presLayoutVars>
      </dgm:prSet>
      <dgm:spPr/>
      <dgm:t>
        <a:bodyPr/>
        <a:lstStyle/>
        <a:p>
          <a:endParaRPr lang="de-DE"/>
        </a:p>
      </dgm:t>
    </dgm:pt>
    <dgm:pt modelId="{33D94ECA-7278-4977-A190-386532EE5A67}" type="pres">
      <dgm:prSet presAssocID="{1292D956-2504-41D4-B150-44B13E73EC02}" presName="Childtext1" presStyleLbl="revTx" presStyleIdx="1" presStyleCnt="4">
        <dgm:presLayoutVars>
          <dgm:chMax val="0"/>
          <dgm:chPref val="0"/>
          <dgm:bulletEnabled val="1"/>
        </dgm:presLayoutVars>
      </dgm:prSet>
      <dgm:spPr/>
      <dgm:t>
        <a:bodyPr/>
        <a:lstStyle/>
        <a:p>
          <a:endParaRPr lang="de-DE"/>
        </a:p>
      </dgm:t>
    </dgm:pt>
    <dgm:pt modelId="{89AFF034-08AC-4B0B-BE4A-FBE991C81F25}" type="pres">
      <dgm:prSet presAssocID="{1292D956-2504-41D4-B150-44B13E73EC02}" presName="BalanceSpacing" presStyleCnt="0"/>
      <dgm:spPr/>
    </dgm:pt>
    <dgm:pt modelId="{8088B102-AD49-46C8-A8CF-BFE100BC9C55}" type="pres">
      <dgm:prSet presAssocID="{1292D956-2504-41D4-B150-44B13E73EC02}" presName="BalanceSpacing1" presStyleCnt="0"/>
      <dgm:spPr/>
    </dgm:pt>
    <dgm:pt modelId="{85136216-919C-4712-86B6-DC9DCB0D1611}" type="pres">
      <dgm:prSet presAssocID="{51256310-0074-44BB-8D61-E48A9FE72F9B}" presName="Accent1Text" presStyleLbl="node1" presStyleIdx="3" presStyleCnt="8" custLinFactY="69982" custLinFactNeighborX="-4096" custLinFactNeighborY="100000"/>
      <dgm:spPr/>
      <dgm:t>
        <a:bodyPr/>
        <a:lstStyle/>
        <a:p>
          <a:endParaRPr lang="de-DE"/>
        </a:p>
      </dgm:t>
    </dgm:pt>
    <dgm:pt modelId="{E4A731AF-A80A-47A9-BD33-FE7360A1E94E}" type="pres">
      <dgm:prSet presAssocID="{51256310-0074-44BB-8D61-E48A9FE72F9B}" presName="spaceBetweenRectangles" presStyleCnt="0"/>
      <dgm:spPr/>
    </dgm:pt>
    <dgm:pt modelId="{2CF91D4C-A5F1-4AA5-8D56-7CB3D869557E}" type="pres">
      <dgm:prSet presAssocID="{4E95C701-1D14-46FC-B830-459D7EF2FF54}" presName="composite" presStyleCnt="0"/>
      <dgm:spPr/>
    </dgm:pt>
    <dgm:pt modelId="{4CFEB407-AA54-4391-989A-2C1E9585E0A1}" type="pres">
      <dgm:prSet presAssocID="{4E95C701-1D14-46FC-B830-459D7EF2FF54}" presName="Parent1" presStyleLbl="node1" presStyleIdx="4" presStyleCnt="8">
        <dgm:presLayoutVars>
          <dgm:chMax val="1"/>
          <dgm:chPref val="1"/>
          <dgm:bulletEnabled val="1"/>
        </dgm:presLayoutVars>
      </dgm:prSet>
      <dgm:spPr/>
      <dgm:t>
        <a:bodyPr/>
        <a:lstStyle/>
        <a:p>
          <a:endParaRPr lang="de-DE"/>
        </a:p>
      </dgm:t>
    </dgm:pt>
    <dgm:pt modelId="{53C6C550-7ABA-48D9-8795-28FD27C9A0A0}" type="pres">
      <dgm:prSet presAssocID="{4E95C701-1D14-46FC-B830-459D7EF2FF54}" presName="Childtext1" presStyleLbl="revTx" presStyleIdx="2" presStyleCnt="4">
        <dgm:presLayoutVars>
          <dgm:chMax val="0"/>
          <dgm:chPref val="0"/>
          <dgm:bulletEnabled val="1"/>
        </dgm:presLayoutVars>
      </dgm:prSet>
      <dgm:spPr/>
    </dgm:pt>
    <dgm:pt modelId="{09F43A90-EF33-4D5B-9A03-01D1F4D0762C}" type="pres">
      <dgm:prSet presAssocID="{4E95C701-1D14-46FC-B830-459D7EF2FF54}" presName="BalanceSpacing" presStyleCnt="0"/>
      <dgm:spPr/>
    </dgm:pt>
    <dgm:pt modelId="{B1A02B2B-7D34-4989-8DDB-87254EB0FED2}" type="pres">
      <dgm:prSet presAssocID="{4E95C701-1D14-46FC-B830-459D7EF2FF54}" presName="BalanceSpacing1" presStyleCnt="0"/>
      <dgm:spPr/>
    </dgm:pt>
    <dgm:pt modelId="{178955AC-CA19-4F52-B224-C5F94C795719}" type="pres">
      <dgm:prSet presAssocID="{DE78152D-E760-4C96-8A37-D32F3CEF0938}" presName="Accent1Text" presStyleLbl="node1" presStyleIdx="5" presStyleCnt="8" custScaleX="98502"/>
      <dgm:spPr/>
      <dgm:t>
        <a:bodyPr/>
        <a:lstStyle/>
        <a:p>
          <a:endParaRPr lang="de-DE"/>
        </a:p>
      </dgm:t>
    </dgm:pt>
    <dgm:pt modelId="{611E769B-4BD5-4738-8E97-7FB4491990D3}" type="pres">
      <dgm:prSet presAssocID="{DE78152D-E760-4C96-8A37-D32F3CEF0938}" presName="spaceBetweenRectangles" presStyleCnt="0"/>
      <dgm:spPr/>
    </dgm:pt>
    <dgm:pt modelId="{9F7D7C1F-3ADA-4044-8506-615213A598D7}" type="pres">
      <dgm:prSet presAssocID="{61FD3B7A-F409-46FE-B733-76BC2DF80CAA}" presName="composite" presStyleCnt="0"/>
      <dgm:spPr/>
    </dgm:pt>
    <dgm:pt modelId="{F67F27E7-1382-4D0A-B30C-2FA88154717E}" type="pres">
      <dgm:prSet presAssocID="{61FD3B7A-F409-46FE-B733-76BC2DF80CAA}" presName="Parent1" presStyleLbl="node1" presStyleIdx="6" presStyleCnt="8">
        <dgm:presLayoutVars>
          <dgm:chMax val="1"/>
          <dgm:chPref val="1"/>
          <dgm:bulletEnabled val="1"/>
        </dgm:presLayoutVars>
      </dgm:prSet>
      <dgm:spPr/>
      <dgm:t>
        <a:bodyPr/>
        <a:lstStyle/>
        <a:p>
          <a:endParaRPr lang="de-DE"/>
        </a:p>
      </dgm:t>
    </dgm:pt>
    <dgm:pt modelId="{C1D68726-5507-49D8-B8CA-F257C27371CE}" type="pres">
      <dgm:prSet presAssocID="{61FD3B7A-F409-46FE-B733-76BC2DF80CAA}" presName="Childtext1" presStyleLbl="revTx" presStyleIdx="3" presStyleCnt="4">
        <dgm:presLayoutVars>
          <dgm:chMax val="0"/>
          <dgm:chPref val="0"/>
          <dgm:bulletEnabled val="1"/>
        </dgm:presLayoutVars>
      </dgm:prSet>
      <dgm:spPr/>
      <dgm:t>
        <a:bodyPr/>
        <a:lstStyle/>
        <a:p>
          <a:endParaRPr lang="de-DE"/>
        </a:p>
      </dgm:t>
    </dgm:pt>
    <dgm:pt modelId="{5EAB6C26-182A-401C-B1EF-2602211D2BF6}" type="pres">
      <dgm:prSet presAssocID="{61FD3B7A-F409-46FE-B733-76BC2DF80CAA}" presName="BalanceSpacing" presStyleCnt="0"/>
      <dgm:spPr/>
    </dgm:pt>
    <dgm:pt modelId="{13177D33-93B9-45AE-B23C-FE178FB98135}" type="pres">
      <dgm:prSet presAssocID="{61FD3B7A-F409-46FE-B733-76BC2DF80CAA}" presName="BalanceSpacing1" presStyleCnt="0"/>
      <dgm:spPr/>
    </dgm:pt>
    <dgm:pt modelId="{7C121533-1DE7-4582-AB5A-D1BEA7520709}" type="pres">
      <dgm:prSet presAssocID="{FB69E30A-4609-4FCE-8D2F-F5306E6F5D82}" presName="Accent1Text" presStyleLbl="node1" presStyleIdx="7" presStyleCnt="8" custLinFactX="98583" custLinFactY="-73719" custLinFactNeighborX="100000" custLinFactNeighborY="-100000"/>
      <dgm:spPr/>
      <dgm:t>
        <a:bodyPr/>
        <a:lstStyle/>
        <a:p>
          <a:endParaRPr lang="de-DE"/>
        </a:p>
      </dgm:t>
    </dgm:pt>
  </dgm:ptLst>
  <dgm:cxnLst>
    <dgm:cxn modelId="{B131227F-7544-4742-8919-8EFBFAC28482}" type="presOf" srcId="{860DC5B3-409D-4B0F-B51E-452AEC35A232}" destId="{C1D68726-5507-49D8-B8CA-F257C27371CE}" srcOrd="0" destOrd="0" presId="urn:microsoft.com/office/officeart/2008/layout/AlternatingHexagons"/>
    <dgm:cxn modelId="{18586E07-E8A9-4670-A5D5-DC334ED7A4B9}" srcId="{16C4202C-E39A-4535-B898-BBE92B0F6A23}" destId="{D6B3ADDE-E6A0-4CD6-820B-65B794D467C7}" srcOrd="0" destOrd="0" parTransId="{3780FDCB-5FDC-4E47-A140-9344B885573C}" sibTransId="{3E940DD1-004E-4642-BEA0-3D902E23249E}"/>
    <dgm:cxn modelId="{A05E6364-CAD6-47C0-BE74-322EDF8DEE00}" srcId="{FF80AC00-B54D-438E-941B-503A24E81614}" destId="{16C4202C-E39A-4535-B898-BBE92B0F6A23}" srcOrd="0" destOrd="0" parTransId="{9224FFEA-6A16-4721-9FE1-278EED111A8B}" sibTransId="{8DB4F235-3C1F-4045-B560-5185F101D095}"/>
    <dgm:cxn modelId="{03F9E2E4-4A18-4BA2-9160-336AE8D3B817}" srcId="{FF80AC00-B54D-438E-941B-503A24E81614}" destId="{1292D956-2504-41D4-B150-44B13E73EC02}" srcOrd="1" destOrd="0" parTransId="{D9C99D4F-6A79-4CF1-B4C9-CFDAFB128344}" sibTransId="{51256310-0074-44BB-8D61-E48A9FE72F9B}"/>
    <dgm:cxn modelId="{3208FAB1-1589-4C57-999E-BC11A2A99043}" type="presOf" srcId="{1292D956-2504-41D4-B150-44B13E73EC02}" destId="{88F5C21D-63AA-4323-9B5B-EA62C3BC9B9C}" srcOrd="0" destOrd="0" presId="urn:microsoft.com/office/officeart/2008/layout/AlternatingHexagons"/>
    <dgm:cxn modelId="{AD9A36BE-5690-4603-A78A-AAB327AF6C01}" type="presOf" srcId="{51256310-0074-44BB-8D61-E48A9FE72F9B}" destId="{85136216-919C-4712-86B6-DC9DCB0D1611}" srcOrd="0" destOrd="0" presId="urn:microsoft.com/office/officeart/2008/layout/AlternatingHexagons"/>
    <dgm:cxn modelId="{72FCA71C-AF9A-4D2C-8090-E18CF22F2745}" srcId="{61FD3B7A-F409-46FE-B733-76BC2DF80CAA}" destId="{860DC5B3-409D-4B0F-B51E-452AEC35A232}" srcOrd="0" destOrd="0" parTransId="{F56405EB-006E-4C13-937D-0098F0720010}" sibTransId="{CA0D5A67-F766-4073-B740-1AC14526A382}"/>
    <dgm:cxn modelId="{DF565665-1BB5-49F0-B509-C6C277043A0E}" type="presOf" srcId="{F0D5C69C-CC53-40BE-A1EB-E785518B5E24}" destId="{33D94ECA-7278-4977-A190-386532EE5A67}" srcOrd="0" destOrd="0" presId="urn:microsoft.com/office/officeart/2008/layout/AlternatingHexagons"/>
    <dgm:cxn modelId="{3635A167-8153-4D79-B8B9-42C91A82B854}" type="presOf" srcId="{D6B3ADDE-E6A0-4CD6-820B-65B794D467C7}" destId="{A45F589E-B44F-490A-A607-599750E06F73}" srcOrd="0" destOrd="0" presId="urn:microsoft.com/office/officeart/2008/layout/AlternatingHexagons"/>
    <dgm:cxn modelId="{9809B9C5-4481-424A-9E1B-E1B2E32ABE3E}" srcId="{FF80AC00-B54D-438E-941B-503A24E81614}" destId="{4E95C701-1D14-46FC-B830-459D7EF2FF54}" srcOrd="2" destOrd="0" parTransId="{F86A2BF5-B5ED-457F-BBB3-21FCA961C01D}" sibTransId="{DE78152D-E760-4C96-8A37-D32F3CEF0938}"/>
    <dgm:cxn modelId="{34D3797B-9493-44D1-8923-A29DEFD4B6BD}" type="presOf" srcId="{8DB4F235-3C1F-4045-B560-5185F101D095}" destId="{878EAF00-758C-461C-9582-739E33992D3E}" srcOrd="0" destOrd="0" presId="urn:microsoft.com/office/officeart/2008/layout/AlternatingHexagons"/>
    <dgm:cxn modelId="{DE668012-7191-4B16-9ECF-E03ACB960631}" type="presOf" srcId="{FB69E30A-4609-4FCE-8D2F-F5306E6F5D82}" destId="{7C121533-1DE7-4582-AB5A-D1BEA7520709}" srcOrd="0" destOrd="0" presId="urn:microsoft.com/office/officeart/2008/layout/AlternatingHexagons"/>
    <dgm:cxn modelId="{2E26F1FB-0EC3-4FEB-8283-0D04F0C00F74}" type="presOf" srcId="{4E95C701-1D14-46FC-B830-459D7EF2FF54}" destId="{4CFEB407-AA54-4391-989A-2C1E9585E0A1}" srcOrd="0" destOrd="0" presId="urn:microsoft.com/office/officeart/2008/layout/AlternatingHexagons"/>
    <dgm:cxn modelId="{671B17B5-6050-46A0-9BC7-E977877B63FE}" type="presOf" srcId="{FF80AC00-B54D-438E-941B-503A24E81614}" destId="{88C8EFF5-2F7E-431C-BD39-C5916251BE40}" srcOrd="0" destOrd="0" presId="urn:microsoft.com/office/officeart/2008/layout/AlternatingHexagons"/>
    <dgm:cxn modelId="{A18FA2DE-FA46-4C10-9C1D-D97F3E9F27E1}" type="presOf" srcId="{61FD3B7A-F409-46FE-B733-76BC2DF80CAA}" destId="{F67F27E7-1382-4D0A-B30C-2FA88154717E}" srcOrd="0" destOrd="0" presId="urn:microsoft.com/office/officeart/2008/layout/AlternatingHexagons"/>
    <dgm:cxn modelId="{78AF6AE9-EBA8-48BD-B27B-536A103D6E8E}" type="presOf" srcId="{16C4202C-E39A-4535-B898-BBE92B0F6A23}" destId="{9FE02828-267E-46FA-B39C-106B6EA4FCD9}" srcOrd="0" destOrd="0" presId="urn:microsoft.com/office/officeart/2008/layout/AlternatingHexagons"/>
    <dgm:cxn modelId="{A666F02F-3CC3-4D6F-923A-5780A4AF23AC}" srcId="{1292D956-2504-41D4-B150-44B13E73EC02}" destId="{F0D5C69C-CC53-40BE-A1EB-E785518B5E24}" srcOrd="0" destOrd="0" parTransId="{C1DB7D22-04D5-4992-9479-F23AE5629D91}" sibTransId="{BCE35192-1722-4E48-A74C-E5120196DD2B}"/>
    <dgm:cxn modelId="{08AFF574-BD44-4B00-8677-50F0BC28E1EB}" type="presOf" srcId="{DE78152D-E760-4C96-8A37-D32F3CEF0938}" destId="{178955AC-CA19-4F52-B224-C5F94C795719}" srcOrd="0" destOrd="0" presId="urn:microsoft.com/office/officeart/2008/layout/AlternatingHexagons"/>
    <dgm:cxn modelId="{23F60B17-1024-409F-8B5A-E693FD36A5B1}" srcId="{FF80AC00-B54D-438E-941B-503A24E81614}" destId="{61FD3B7A-F409-46FE-B733-76BC2DF80CAA}" srcOrd="3" destOrd="0" parTransId="{0879FE73-88D1-4A87-8D8B-246294622583}" sibTransId="{FB69E30A-4609-4FCE-8D2F-F5306E6F5D82}"/>
    <dgm:cxn modelId="{BC5D189C-4CC2-4C0F-9C29-F5106D373F9C}" type="presParOf" srcId="{88C8EFF5-2F7E-431C-BD39-C5916251BE40}" destId="{89C457E8-0158-4D51-8D14-01666C2C7898}" srcOrd="0" destOrd="0" presId="urn:microsoft.com/office/officeart/2008/layout/AlternatingHexagons"/>
    <dgm:cxn modelId="{6E882CF2-06F5-4FB8-B4EF-BA74903F5168}" type="presParOf" srcId="{89C457E8-0158-4D51-8D14-01666C2C7898}" destId="{9FE02828-267E-46FA-B39C-106B6EA4FCD9}" srcOrd="0" destOrd="0" presId="urn:microsoft.com/office/officeart/2008/layout/AlternatingHexagons"/>
    <dgm:cxn modelId="{20C138D1-676A-4C8C-83BD-38D98E8A874C}" type="presParOf" srcId="{89C457E8-0158-4D51-8D14-01666C2C7898}" destId="{A45F589E-B44F-490A-A607-599750E06F73}" srcOrd="1" destOrd="0" presId="urn:microsoft.com/office/officeart/2008/layout/AlternatingHexagons"/>
    <dgm:cxn modelId="{421F4358-DCC1-4CDB-B289-DF0328F49297}" type="presParOf" srcId="{89C457E8-0158-4D51-8D14-01666C2C7898}" destId="{1797EA33-30F0-41EC-944A-CDE71FC9CDAA}" srcOrd="2" destOrd="0" presId="urn:microsoft.com/office/officeart/2008/layout/AlternatingHexagons"/>
    <dgm:cxn modelId="{584D231F-883D-48A4-AB97-7D35B55049CF}" type="presParOf" srcId="{89C457E8-0158-4D51-8D14-01666C2C7898}" destId="{70F9C32D-D42A-4DA1-94EA-85C472C87E8D}" srcOrd="3" destOrd="0" presId="urn:microsoft.com/office/officeart/2008/layout/AlternatingHexagons"/>
    <dgm:cxn modelId="{D357E8AC-64C0-4ACF-818E-BF42CB02D5CC}" type="presParOf" srcId="{89C457E8-0158-4D51-8D14-01666C2C7898}" destId="{878EAF00-758C-461C-9582-739E33992D3E}" srcOrd="4" destOrd="0" presId="urn:microsoft.com/office/officeart/2008/layout/AlternatingHexagons"/>
    <dgm:cxn modelId="{CB4C098B-C1FA-4286-898B-8CC806ED4A6D}" type="presParOf" srcId="{88C8EFF5-2F7E-431C-BD39-C5916251BE40}" destId="{54C3FBA3-5B93-4555-B661-15842A076814}" srcOrd="1" destOrd="0" presId="urn:microsoft.com/office/officeart/2008/layout/AlternatingHexagons"/>
    <dgm:cxn modelId="{8FF4AF23-F710-4359-8DF2-68DD29CB02B1}" type="presParOf" srcId="{88C8EFF5-2F7E-431C-BD39-C5916251BE40}" destId="{6776E7D7-3F26-4127-B595-3B4E97FC8F90}" srcOrd="2" destOrd="0" presId="urn:microsoft.com/office/officeart/2008/layout/AlternatingHexagons"/>
    <dgm:cxn modelId="{590D666C-6666-4F07-9587-575ECB107830}" type="presParOf" srcId="{6776E7D7-3F26-4127-B595-3B4E97FC8F90}" destId="{88F5C21D-63AA-4323-9B5B-EA62C3BC9B9C}" srcOrd="0" destOrd="0" presId="urn:microsoft.com/office/officeart/2008/layout/AlternatingHexagons"/>
    <dgm:cxn modelId="{6623D065-60B9-4C4C-847F-B88D413D513B}" type="presParOf" srcId="{6776E7D7-3F26-4127-B595-3B4E97FC8F90}" destId="{33D94ECA-7278-4977-A190-386532EE5A67}" srcOrd="1" destOrd="0" presId="urn:microsoft.com/office/officeart/2008/layout/AlternatingHexagons"/>
    <dgm:cxn modelId="{69409180-D547-4765-99A7-53316ADC60CD}" type="presParOf" srcId="{6776E7D7-3F26-4127-B595-3B4E97FC8F90}" destId="{89AFF034-08AC-4B0B-BE4A-FBE991C81F25}" srcOrd="2" destOrd="0" presId="urn:microsoft.com/office/officeart/2008/layout/AlternatingHexagons"/>
    <dgm:cxn modelId="{C090879B-0DF2-481E-8E11-095D1F1222E3}" type="presParOf" srcId="{6776E7D7-3F26-4127-B595-3B4E97FC8F90}" destId="{8088B102-AD49-46C8-A8CF-BFE100BC9C55}" srcOrd="3" destOrd="0" presId="urn:microsoft.com/office/officeart/2008/layout/AlternatingHexagons"/>
    <dgm:cxn modelId="{5EE873D8-339A-4A53-8FDD-7A1F0E23CD86}" type="presParOf" srcId="{6776E7D7-3F26-4127-B595-3B4E97FC8F90}" destId="{85136216-919C-4712-86B6-DC9DCB0D1611}" srcOrd="4" destOrd="0" presId="urn:microsoft.com/office/officeart/2008/layout/AlternatingHexagons"/>
    <dgm:cxn modelId="{BD96A825-A4BD-4DF3-B2E3-87E3E4227503}" type="presParOf" srcId="{88C8EFF5-2F7E-431C-BD39-C5916251BE40}" destId="{E4A731AF-A80A-47A9-BD33-FE7360A1E94E}" srcOrd="3" destOrd="0" presId="urn:microsoft.com/office/officeart/2008/layout/AlternatingHexagons"/>
    <dgm:cxn modelId="{A7619AB3-1AC4-4F2A-852F-C732FA0936A1}" type="presParOf" srcId="{88C8EFF5-2F7E-431C-BD39-C5916251BE40}" destId="{2CF91D4C-A5F1-4AA5-8D56-7CB3D869557E}" srcOrd="4" destOrd="0" presId="urn:microsoft.com/office/officeart/2008/layout/AlternatingHexagons"/>
    <dgm:cxn modelId="{00A5C65B-A754-4318-9F21-AD41E0DE530D}" type="presParOf" srcId="{2CF91D4C-A5F1-4AA5-8D56-7CB3D869557E}" destId="{4CFEB407-AA54-4391-989A-2C1E9585E0A1}" srcOrd="0" destOrd="0" presId="urn:microsoft.com/office/officeart/2008/layout/AlternatingHexagons"/>
    <dgm:cxn modelId="{FFD7960D-4AED-48EA-B4CC-3EDBABB04A50}" type="presParOf" srcId="{2CF91D4C-A5F1-4AA5-8D56-7CB3D869557E}" destId="{53C6C550-7ABA-48D9-8795-28FD27C9A0A0}" srcOrd="1" destOrd="0" presId="urn:microsoft.com/office/officeart/2008/layout/AlternatingHexagons"/>
    <dgm:cxn modelId="{2BBE420C-1372-4762-811B-6C4829F4ED79}" type="presParOf" srcId="{2CF91D4C-A5F1-4AA5-8D56-7CB3D869557E}" destId="{09F43A90-EF33-4D5B-9A03-01D1F4D0762C}" srcOrd="2" destOrd="0" presId="urn:microsoft.com/office/officeart/2008/layout/AlternatingHexagons"/>
    <dgm:cxn modelId="{28F32F0F-4280-4AB0-A098-4AECEA0CC1D5}" type="presParOf" srcId="{2CF91D4C-A5F1-4AA5-8D56-7CB3D869557E}" destId="{B1A02B2B-7D34-4989-8DDB-87254EB0FED2}" srcOrd="3" destOrd="0" presId="urn:microsoft.com/office/officeart/2008/layout/AlternatingHexagons"/>
    <dgm:cxn modelId="{FFD302BB-A8E1-4613-A6E2-3E420EA132A4}" type="presParOf" srcId="{2CF91D4C-A5F1-4AA5-8D56-7CB3D869557E}" destId="{178955AC-CA19-4F52-B224-C5F94C795719}" srcOrd="4" destOrd="0" presId="urn:microsoft.com/office/officeart/2008/layout/AlternatingHexagons"/>
    <dgm:cxn modelId="{1149D684-B139-4772-B217-3B0598805F9E}" type="presParOf" srcId="{88C8EFF5-2F7E-431C-BD39-C5916251BE40}" destId="{611E769B-4BD5-4738-8E97-7FB4491990D3}" srcOrd="5" destOrd="0" presId="urn:microsoft.com/office/officeart/2008/layout/AlternatingHexagons"/>
    <dgm:cxn modelId="{EF180527-03AB-41B9-B9AA-57343B0EBE6E}" type="presParOf" srcId="{88C8EFF5-2F7E-431C-BD39-C5916251BE40}" destId="{9F7D7C1F-3ADA-4044-8506-615213A598D7}" srcOrd="6" destOrd="0" presId="urn:microsoft.com/office/officeart/2008/layout/AlternatingHexagons"/>
    <dgm:cxn modelId="{1AD12E01-801C-4606-96B4-6AAE9C66AF32}" type="presParOf" srcId="{9F7D7C1F-3ADA-4044-8506-615213A598D7}" destId="{F67F27E7-1382-4D0A-B30C-2FA88154717E}" srcOrd="0" destOrd="0" presId="urn:microsoft.com/office/officeart/2008/layout/AlternatingHexagons"/>
    <dgm:cxn modelId="{3FBEC127-6EA3-4E54-97B0-2E45F39C2302}" type="presParOf" srcId="{9F7D7C1F-3ADA-4044-8506-615213A598D7}" destId="{C1D68726-5507-49D8-B8CA-F257C27371CE}" srcOrd="1" destOrd="0" presId="urn:microsoft.com/office/officeart/2008/layout/AlternatingHexagons"/>
    <dgm:cxn modelId="{DDE3DDCA-3CB4-4FE0-A124-E5ED0991D7DD}" type="presParOf" srcId="{9F7D7C1F-3ADA-4044-8506-615213A598D7}" destId="{5EAB6C26-182A-401C-B1EF-2602211D2BF6}" srcOrd="2" destOrd="0" presId="urn:microsoft.com/office/officeart/2008/layout/AlternatingHexagons"/>
    <dgm:cxn modelId="{83B6F7B9-DF38-4C1D-ABDF-66253E8EAC4B}" type="presParOf" srcId="{9F7D7C1F-3ADA-4044-8506-615213A598D7}" destId="{13177D33-93B9-45AE-B23C-FE178FB98135}" srcOrd="3" destOrd="0" presId="urn:microsoft.com/office/officeart/2008/layout/AlternatingHexagons"/>
    <dgm:cxn modelId="{661F5F1D-F6E9-481C-8AC9-44C9FCFF5FC5}" type="presParOf" srcId="{9F7D7C1F-3ADA-4044-8506-615213A598D7}" destId="{7C121533-1DE7-4582-AB5A-D1BEA752070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02828-267E-46FA-B39C-106B6EA4FCD9}">
      <dsp:nvSpPr>
        <dsp:cNvPr id="0" name=""/>
        <dsp:cNvSpPr/>
      </dsp:nvSpPr>
      <dsp:spPr>
        <a:xfrm rot="5400000">
          <a:off x="6635476" y="3650019"/>
          <a:ext cx="2050501" cy="1783936"/>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Ausweitung Gestaltungs-bereich</a:t>
          </a:r>
          <a:endParaRPr lang="de-DE" sz="1400" kern="1200" dirty="0"/>
        </a:p>
      </dsp:txBody>
      <dsp:txXfrm rot="-5400000">
        <a:off x="7046755" y="3836273"/>
        <a:ext cx="1227942" cy="1411429"/>
      </dsp:txXfrm>
    </dsp:sp>
    <dsp:sp modelId="{A45F589E-B44F-490A-A607-599750E06F73}">
      <dsp:nvSpPr>
        <dsp:cNvPr id="0" name=""/>
        <dsp:cNvSpPr/>
      </dsp:nvSpPr>
      <dsp:spPr>
        <a:xfrm>
          <a:off x="6659126" y="410555"/>
          <a:ext cx="2288359" cy="123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de-DE" sz="1400" kern="1200" dirty="0"/>
        </a:p>
      </dsp:txBody>
      <dsp:txXfrm>
        <a:off x="6659126" y="410555"/>
        <a:ext cx="2288359" cy="1230300"/>
      </dsp:txXfrm>
    </dsp:sp>
    <dsp:sp modelId="{878EAF00-758C-461C-9582-739E33992D3E}">
      <dsp:nvSpPr>
        <dsp:cNvPr id="0" name=""/>
        <dsp:cNvSpPr/>
      </dsp:nvSpPr>
      <dsp:spPr>
        <a:xfrm rot="5400000">
          <a:off x="5643215" y="1883656"/>
          <a:ext cx="2050501" cy="1783936"/>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kern="1200" dirty="0" smtClean="0"/>
            <a:t>Standardmodell</a:t>
          </a:r>
          <a:endParaRPr lang="de-DE" sz="1400" kern="1200" dirty="0"/>
        </a:p>
      </dsp:txBody>
      <dsp:txXfrm rot="-5400000">
        <a:off x="6054494" y="2069910"/>
        <a:ext cx="1227942" cy="1411429"/>
      </dsp:txXfrm>
    </dsp:sp>
    <dsp:sp modelId="{88F5C21D-63AA-4323-9B5B-EA62C3BC9B9C}">
      <dsp:nvSpPr>
        <dsp:cNvPr id="0" name=""/>
        <dsp:cNvSpPr/>
      </dsp:nvSpPr>
      <dsp:spPr>
        <a:xfrm rot="5400000">
          <a:off x="3727180" y="1940311"/>
          <a:ext cx="2050501" cy="1783936"/>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Baukasten-modell</a:t>
          </a:r>
          <a:endParaRPr lang="de-DE" sz="1400" kern="1200" dirty="0"/>
        </a:p>
      </dsp:txBody>
      <dsp:txXfrm rot="-5400000">
        <a:off x="4138459" y="2126565"/>
        <a:ext cx="1227942" cy="1411429"/>
      </dsp:txXfrm>
    </dsp:sp>
    <dsp:sp modelId="{33D94ECA-7278-4977-A190-386532EE5A67}">
      <dsp:nvSpPr>
        <dsp:cNvPr id="0" name=""/>
        <dsp:cNvSpPr/>
      </dsp:nvSpPr>
      <dsp:spPr>
        <a:xfrm>
          <a:off x="1565681" y="2151020"/>
          <a:ext cx="2214541" cy="123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endParaRPr lang="de-DE" sz="1400" kern="1200" dirty="0"/>
        </a:p>
      </dsp:txBody>
      <dsp:txXfrm>
        <a:off x="1565681" y="2151020"/>
        <a:ext cx="2214541" cy="1230300"/>
      </dsp:txXfrm>
    </dsp:sp>
    <dsp:sp modelId="{85136216-919C-4712-86B6-DC9DCB0D1611}">
      <dsp:nvSpPr>
        <dsp:cNvPr id="0" name=""/>
        <dsp:cNvSpPr/>
      </dsp:nvSpPr>
      <dsp:spPr>
        <a:xfrm rot="5400000">
          <a:off x="5574339" y="5355589"/>
          <a:ext cx="2050501" cy="1783936"/>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kern="1200" dirty="0" smtClean="0"/>
            <a:t>Rechtssicherheit</a:t>
          </a:r>
          <a:endParaRPr lang="de-DE" sz="1400" kern="1200" dirty="0"/>
        </a:p>
      </dsp:txBody>
      <dsp:txXfrm rot="-5400000">
        <a:off x="5985618" y="5541843"/>
        <a:ext cx="1227942" cy="1411429"/>
      </dsp:txXfrm>
    </dsp:sp>
    <dsp:sp modelId="{4CFEB407-AA54-4391-989A-2C1E9585E0A1}">
      <dsp:nvSpPr>
        <dsp:cNvPr id="0" name=""/>
        <dsp:cNvSpPr/>
      </dsp:nvSpPr>
      <dsp:spPr>
        <a:xfrm rot="5400000">
          <a:off x="4687774" y="3614668"/>
          <a:ext cx="2050501" cy="1783936"/>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Verhand-lungsmodus</a:t>
          </a:r>
          <a:endParaRPr lang="de-DE" sz="1400" kern="1200" dirty="0"/>
        </a:p>
      </dsp:txBody>
      <dsp:txXfrm rot="-5400000">
        <a:off x="5099053" y="3800922"/>
        <a:ext cx="1227942" cy="1411429"/>
      </dsp:txXfrm>
    </dsp:sp>
    <dsp:sp modelId="{53C6C550-7ABA-48D9-8795-28FD27C9A0A0}">
      <dsp:nvSpPr>
        <dsp:cNvPr id="0" name=""/>
        <dsp:cNvSpPr/>
      </dsp:nvSpPr>
      <dsp:spPr>
        <a:xfrm>
          <a:off x="6659126" y="3891486"/>
          <a:ext cx="2288359" cy="1230300"/>
        </a:xfrm>
        <a:prstGeom prst="rect">
          <a:avLst/>
        </a:prstGeom>
        <a:noFill/>
        <a:ln>
          <a:noFill/>
        </a:ln>
        <a:effectLst/>
      </dsp:spPr>
      <dsp:style>
        <a:lnRef idx="0">
          <a:scrgbClr r="0" g="0" b="0"/>
        </a:lnRef>
        <a:fillRef idx="0">
          <a:scrgbClr r="0" g="0" b="0"/>
        </a:fillRef>
        <a:effectRef idx="0">
          <a:scrgbClr r="0" g="0" b="0"/>
        </a:effectRef>
        <a:fontRef idx="minor"/>
      </dsp:style>
    </dsp:sp>
    <dsp:sp modelId="{178955AC-CA19-4F52-B224-C5F94C795719}">
      <dsp:nvSpPr>
        <dsp:cNvPr id="0" name=""/>
        <dsp:cNvSpPr/>
      </dsp:nvSpPr>
      <dsp:spPr>
        <a:xfrm rot="5400000">
          <a:off x="2761123" y="3628030"/>
          <a:ext cx="2050501" cy="1757212"/>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kern="1200" dirty="0" smtClean="0"/>
            <a:t>Vereinfachung</a:t>
          </a:r>
          <a:endParaRPr lang="de-DE" sz="1400" kern="1200" dirty="0"/>
        </a:p>
      </dsp:txBody>
      <dsp:txXfrm rot="-5400000">
        <a:off x="3179691" y="3798695"/>
        <a:ext cx="1213364" cy="1415883"/>
      </dsp:txXfrm>
    </dsp:sp>
    <dsp:sp modelId="{F67F27E7-1382-4D0A-B30C-2FA88154717E}">
      <dsp:nvSpPr>
        <dsp:cNvPr id="0" name=""/>
        <dsp:cNvSpPr/>
      </dsp:nvSpPr>
      <dsp:spPr>
        <a:xfrm rot="5400000">
          <a:off x="3720758" y="5355134"/>
          <a:ext cx="2050501" cy="1783936"/>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Mindest- und Höchstgrenzen</a:t>
          </a:r>
          <a:endParaRPr lang="de-DE" sz="1400" kern="1200" dirty="0"/>
        </a:p>
      </dsp:txBody>
      <dsp:txXfrm rot="-5400000">
        <a:off x="4132037" y="5541388"/>
        <a:ext cx="1227942" cy="1411429"/>
      </dsp:txXfrm>
    </dsp:sp>
    <dsp:sp modelId="{C1D68726-5507-49D8-B8CA-F257C27371CE}">
      <dsp:nvSpPr>
        <dsp:cNvPr id="0" name=""/>
        <dsp:cNvSpPr/>
      </dsp:nvSpPr>
      <dsp:spPr>
        <a:xfrm>
          <a:off x="1565681" y="5631951"/>
          <a:ext cx="2214541" cy="123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endParaRPr lang="de-DE" sz="1400" kern="1200" dirty="0"/>
        </a:p>
      </dsp:txBody>
      <dsp:txXfrm>
        <a:off x="1565681" y="5631951"/>
        <a:ext cx="2214541" cy="1230300"/>
      </dsp:txXfrm>
    </dsp:sp>
    <dsp:sp modelId="{7C121533-1DE7-4582-AB5A-D1BEA7520709}">
      <dsp:nvSpPr>
        <dsp:cNvPr id="0" name=""/>
        <dsp:cNvSpPr/>
      </dsp:nvSpPr>
      <dsp:spPr>
        <a:xfrm rot="5400000">
          <a:off x="8595949" y="1793023"/>
          <a:ext cx="2050501" cy="1783936"/>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dirty="0"/>
        </a:p>
      </dsp:txBody>
      <dsp:txXfrm rot="-5400000">
        <a:off x="9007228" y="1979277"/>
        <a:ext cx="1227942" cy="141142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77361C1-FD8F-443E-B75D-2CB254C27E2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34DB69C3-06D1-4DED-95D4-1BA91AB7773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85AD270-ED71-4AEC-AF00-7BBBE490E881}" type="datetimeFigureOut">
              <a:rPr lang="de-DE" smtClean="0"/>
              <a:t>11.09.2025</a:t>
            </a:fld>
            <a:endParaRPr lang="de-DE" dirty="0"/>
          </a:p>
        </p:txBody>
      </p:sp>
      <p:sp>
        <p:nvSpPr>
          <p:cNvPr id="4" name="Fußzeilenplatzhalter 3">
            <a:extLst>
              <a:ext uri="{FF2B5EF4-FFF2-40B4-BE49-F238E27FC236}">
                <a16:creationId xmlns:a16="http://schemas.microsoft.com/office/drawing/2014/main" id="{B289FBD6-5A42-4C23-9AB1-DA7D9C1C3E4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5159D94A-48A4-4649-A224-6593DADECEF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098F22F-8832-4A21-9C66-DC915D63FA16}" type="slidenum">
              <a:rPr lang="de-DE" smtClean="0"/>
              <a:t>‹Nr.›</a:t>
            </a:fld>
            <a:endParaRPr lang="de-DE" dirty="0"/>
          </a:p>
        </p:txBody>
      </p:sp>
    </p:spTree>
    <p:extLst>
      <p:ext uri="{BB962C8B-B14F-4D97-AF65-F5344CB8AC3E}">
        <p14:creationId xmlns:p14="http://schemas.microsoft.com/office/powerpoint/2010/main" val="51388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767A2E5-D0FB-4810-ABA7-54CB9BA6E875}" type="datetimeFigureOut">
              <a:rPr lang="de-DE" smtClean="0"/>
              <a:t>11.09.2025</a:t>
            </a:fld>
            <a:endParaRPr lang="de-DE" dirty="0"/>
          </a:p>
        </p:txBody>
      </p:sp>
      <p:sp>
        <p:nvSpPr>
          <p:cNvPr id="4" name="Folienbildplatzhalt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A30FF3-308F-4956-9A59-900071F70104}" type="slidenum">
              <a:rPr lang="de-DE" smtClean="0"/>
              <a:t>‹Nr.›</a:t>
            </a:fld>
            <a:endParaRPr lang="de-DE" dirty="0"/>
          </a:p>
        </p:txBody>
      </p:sp>
    </p:spTree>
    <p:extLst>
      <p:ext uri="{BB962C8B-B14F-4D97-AF65-F5344CB8AC3E}">
        <p14:creationId xmlns:p14="http://schemas.microsoft.com/office/powerpoint/2010/main" val="209498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a:t>
            </a:fld>
            <a:endParaRPr lang="de-DE" dirty="0"/>
          </a:p>
        </p:txBody>
      </p:sp>
    </p:spTree>
    <p:extLst>
      <p:ext uri="{BB962C8B-B14F-4D97-AF65-F5344CB8AC3E}">
        <p14:creationId xmlns:p14="http://schemas.microsoft.com/office/powerpoint/2010/main" val="180931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15</a:t>
            </a:fld>
            <a:endParaRPr lang="de-DE" dirty="0"/>
          </a:p>
        </p:txBody>
      </p:sp>
    </p:spTree>
    <p:extLst>
      <p:ext uri="{BB962C8B-B14F-4D97-AF65-F5344CB8AC3E}">
        <p14:creationId xmlns:p14="http://schemas.microsoft.com/office/powerpoint/2010/main" val="422613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LIS-A Abfrage</a:t>
            </a:r>
            <a:r>
              <a:rPr lang="de-DE" baseline="0" dirty="0" smtClean="0"/>
              <a:t> zu den Bestandsanlagen erfolgte am 9.9.2025.</a:t>
            </a:r>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16</a:t>
            </a:fld>
            <a:endParaRPr lang="de-DE" dirty="0"/>
          </a:p>
        </p:txBody>
      </p:sp>
    </p:spTree>
    <p:extLst>
      <p:ext uri="{BB962C8B-B14F-4D97-AF65-F5344CB8AC3E}">
        <p14:creationId xmlns:p14="http://schemas.microsoft.com/office/powerpoint/2010/main" val="398156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hangingPunct="0"/>
            <a:r>
              <a:rPr lang="de-DE" sz="1200" u="sng" kern="1200" dirty="0" smtClean="0">
                <a:solidFill>
                  <a:schemeClr val="tx1"/>
                </a:solidFill>
                <a:effectLst/>
                <a:latin typeface="+mn-lt"/>
                <a:ea typeface="+mn-ea"/>
                <a:cs typeface="+mn-cs"/>
              </a:rPr>
              <a:t>Definition Altverfahren</a:t>
            </a:r>
            <a:endParaRPr lang="de-DE" sz="1100" kern="1200" dirty="0" smtClean="0">
              <a:solidFill>
                <a:schemeClr val="tx1"/>
              </a:solidFill>
              <a:effectLst/>
              <a:latin typeface="+mn-lt"/>
              <a:ea typeface="+mn-ea"/>
              <a:cs typeface="+mn-cs"/>
            </a:endParaRPr>
          </a:p>
          <a:p>
            <a:pPr fontAlgn="base" hangingPunct="0"/>
            <a:r>
              <a:rPr lang="de-DE" sz="1200" kern="1200" dirty="0" smtClean="0">
                <a:solidFill>
                  <a:schemeClr val="tx1"/>
                </a:solidFill>
                <a:effectLst/>
                <a:latin typeface="+mn-lt"/>
                <a:ea typeface="+mn-ea"/>
                <a:cs typeface="+mn-cs"/>
              </a:rPr>
              <a:t>Antragsverfahren </a:t>
            </a:r>
            <a:r>
              <a:rPr lang="de-DE" sz="1200" b="1" u="sng" kern="1200" dirty="0" smtClean="0">
                <a:solidFill>
                  <a:schemeClr val="tx1"/>
                </a:solidFill>
                <a:effectLst/>
                <a:latin typeface="+mn-lt"/>
                <a:ea typeface="+mn-ea"/>
                <a:cs typeface="+mn-cs"/>
              </a:rPr>
              <a:t>aus den Vorjahren des abgefragten Jahres</a:t>
            </a:r>
            <a:r>
              <a:rPr lang="de-DE" sz="1200" kern="1200" dirty="0" smtClean="0">
                <a:solidFill>
                  <a:schemeClr val="tx1"/>
                </a:solidFill>
                <a:effectLst/>
                <a:latin typeface="+mn-lt"/>
                <a:ea typeface="+mn-ea"/>
                <a:cs typeface="+mn-cs"/>
              </a:rPr>
              <a:t>. D.h. aktuell Altverfahren 2025 sind die Antragsverfahren die vor dem 01.01.2025 gestellt wurden.</a:t>
            </a:r>
            <a:endParaRPr lang="de-DE" sz="1100" kern="1200" dirty="0" smtClean="0">
              <a:solidFill>
                <a:schemeClr val="tx1"/>
              </a:solidFill>
              <a:effectLst/>
              <a:latin typeface="+mn-lt"/>
              <a:ea typeface="+mn-ea"/>
              <a:cs typeface="+mn-cs"/>
            </a:endParaRPr>
          </a:p>
          <a:p>
            <a:pPr fontAlgn="base" hangingPunct="0"/>
            <a:endParaRPr lang="de-DE" sz="1200" u="sng" kern="1200" dirty="0" smtClean="0">
              <a:solidFill>
                <a:schemeClr val="tx1"/>
              </a:solidFill>
              <a:effectLst/>
              <a:latin typeface="+mn-lt"/>
              <a:ea typeface="+mn-ea"/>
              <a:cs typeface="+mn-cs"/>
            </a:endParaRPr>
          </a:p>
          <a:p>
            <a:pPr fontAlgn="base" hangingPunct="0"/>
            <a:r>
              <a:rPr lang="de-DE" sz="1200" u="sng" kern="1200" dirty="0" smtClean="0">
                <a:solidFill>
                  <a:schemeClr val="tx1"/>
                </a:solidFill>
                <a:effectLst/>
                <a:latin typeface="+mn-lt"/>
                <a:ea typeface="+mn-ea"/>
                <a:cs typeface="+mn-cs"/>
              </a:rPr>
              <a:t>Definition Neuverfahren</a:t>
            </a:r>
            <a:endParaRPr lang="de-DE" sz="1100" kern="1200" dirty="0" smtClean="0">
              <a:solidFill>
                <a:schemeClr val="tx1"/>
              </a:solidFill>
              <a:effectLst/>
              <a:latin typeface="+mn-lt"/>
              <a:ea typeface="+mn-ea"/>
              <a:cs typeface="+mn-cs"/>
            </a:endParaRPr>
          </a:p>
          <a:p>
            <a:pPr fontAlgn="base" hangingPunct="0"/>
            <a:r>
              <a:rPr lang="de-DE" sz="1200" kern="1200" dirty="0" smtClean="0">
                <a:solidFill>
                  <a:schemeClr val="tx1"/>
                </a:solidFill>
                <a:effectLst/>
                <a:latin typeface="+mn-lt"/>
                <a:ea typeface="+mn-ea"/>
                <a:cs typeface="+mn-cs"/>
              </a:rPr>
              <a:t>Antragsverfahren </a:t>
            </a:r>
            <a:r>
              <a:rPr lang="de-DE" sz="1200" b="1" u="sng" kern="1200" dirty="0" smtClean="0">
                <a:solidFill>
                  <a:schemeClr val="tx1"/>
                </a:solidFill>
                <a:effectLst/>
                <a:latin typeface="+mn-lt"/>
                <a:ea typeface="+mn-ea"/>
                <a:cs typeface="+mn-cs"/>
              </a:rPr>
              <a:t>aus dem abgefragtem Jahr</a:t>
            </a:r>
            <a:r>
              <a:rPr lang="de-DE" sz="1200" kern="1200" dirty="0" smtClean="0">
                <a:solidFill>
                  <a:schemeClr val="tx1"/>
                </a:solidFill>
                <a:effectLst/>
                <a:latin typeface="+mn-lt"/>
                <a:ea typeface="+mn-ea"/>
                <a:cs typeface="+mn-cs"/>
              </a:rPr>
              <a:t>. D.h. Neuverfahren 2025 sind die Antragsverfahren die ab dem 1.1.2025 gestellt wurden.</a:t>
            </a:r>
            <a:endParaRPr lang="de-DE" sz="1100" kern="1200" dirty="0" smtClean="0">
              <a:solidFill>
                <a:schemeClr val="tx1"/>
              </a:solidFill>
              <a:effectLst/>
              <a:latin typeface="+mn-lt"/>
              <a:ea typeface="+mn-ea"/>
              <a:cs typeface="+mn-cs"/>
            </a:endParaRPr>
          </a:p>
          <a:p>
            <a:pPr marL="576795" marR="0" lvl="4"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smtClean="0">
              <a:ln>
                <a:noFill/>
              </a:ln>
              <a:solidFill>
                <a:srgbClr val="005E90"/>
              </a:solidFill>
              <a:effectLst/>
              <a:uLnTx/>
              <a:uFillTx/>
              <a:latin typeface="+mn-lt"/>
              <a:ea typeface="+mn-ea"/>
              <a:cs typeface="+mn-cs"/>
            </a:endParaRPr>
          </a:p>
          <a:p>
            <a:pPr marL="576795" marR="0" lvl="4"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smtClean="0">
                <a:ln>
                  <a:noFill/>
                </a:ln>
                <a:solidFill>
                  <a:srgbClr val="005E90"/>
                </a:solidFill>
                <a:effectLst/>
                <a:uLnTx/>
                <a:uFillTx/>
                <a:latin typeface="+mn-lt"/>
                <a:ea typeface="+mn-ea"/>
                <a:cs typeface="+mn-cs"/>
              </a:rPr>
              <a:t>Ende </a:t>
            </a:r>
            <a:r>
              <a:rPr kumimoji="0" lang="de-DE" sz="2000" b="0" i="0" u="none" strike="noStrike" kern="1200" cap="none" spc="0" normalizeH="0" baseline="0" noProof="0" dirty="0">
                <a:ln>
                  <a:noFill/>
                </a:ln>
                <a:solidFill>
                  <a:srgbClr val="005E90"/>
                </a:solidFill>
                <a:effectLst/>
                <a:uLnTx/>
                <a:uFillTx/>
                <a:latin typeface="+mn-lt"/>
                <a:ea typeface="+mn-ea"/>
                <a:cs typeface="+mn-cs"/>
              </a:rPr>
              <a:t>2022 gab es 242 offene WEA-Genehmigungsverfahren.</a:t>
            </a:r>
          </a:p>
          <a:p>
            <a:pPr marL="576795"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5E90"/>
                </a:solidFill>
                <a:effectLst/>
                <a:uLnTx/>
                <a:uFillTx/>
                <a:latin typeface="+mn-lt"/>
                <a:ea typeface="+mn-ea"/>
                <a:cs typeface="+mn-cs"/>
              </a:rPr>
              <a:t>Ende 2023 gab es 297 offene WEA-Genehmigungsverfahren</a:t>
            </a:r>
            <a:r>
              <a:rPr kumimoji="0" lang="de-DE" sz="2000" b="0" i="0" u="none" strike="noStrike" kern="1200" cap="none" spc="0" normalizeH="0" baseline="0" noProof="0" dirty="0" smtClean="0">
                <a:ln>
                  <a:noFill/>
                </a:ln>
                <a:solidFill>
                  <a:srgbClr val="005E90"/>
                </a:solidFill>
                <a:effectLst/>
                <a:uLnTx/>
                <a:uFillTx/>
                <a:latin typeface="+mn-lt"/>
                <a:ea typeface="+mn-ea"/>
                <a:cs typeface="+mn-cs"/>
              </a:rPr>
              <a:t>.</a:t>
            </a:r>
          </a:p>
          <a:p>
            <a:pPr marL="576795"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smtClean="0">
                <a:ln>
                  <a:noFill/>
                </a:ln>
                <a:solidFill>
                  <a:srgbClr val="005E90"/>
                </a:solidFill>
                <a:effectLst/>
                <a:uLnTx/>
                <a:uFillTx/>
                <a:latin typeface="+mn-lt"/>
                <a:ea typeface="+mn-ea"/>
                <a:cs typeface="+mn-cs"/>
              </a:rPr>
              <a:t>Ende 2024 gab es 291 offene WEA-Genehmigungsverfahren.</a:t>
            </a:r>
          </a:p>
          <a:p>
            <a:pPr marL="576795"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smtClean="0">
              <a:ln>
                <a:noFill/>
              </a:ln>
              <a:solidFill>
                <a:srgbClr val="005E90"/>
              </a:solidFill>
              <a:effectLst/>
              <a:uLnTx/>
              <a:uFillTx/>
              <a:latin typeface="+mn-lt"/>
              <a:ea typeface="+mn-ea"/>
              <a:cs typeface="+mn-cs"/>
            </a:endParaRPr>
          </a:p>
          <a:p>
            <a:pPr marL="576795"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smtClean="0">
                <a:ln>
                  <a:noFill/>
                </a:ln>
                <a:solidFill>
                  <a:srgbClr val="005E90"/>
                </a:solidFill>
                <a:effectLst/>
                <a:uLnTx/>
                <a:uFillTx/>
                <a:latin typeface="+mn-lt"/>
                <a:ea typeface="+mn-ea"/>
                <a:cs typeface="+mn-cs"/>
              </a:rPr>
              <a:t>Aufgrund der vielen Neuanträge in 2024: </a:t>
            </a:r>
            <a:r>
              <a:rPr kumimoji="0" lang="de-DE" sz="2000" b="1" i="0" u="none" strike="noStrike" kern="1200" cap="none" spc="0" normalizeH="0" baseline="0" noProof="0" dirty="0" smtClean="0">
                <a:ln>
                  <a:noFill/>
                </a:ln>
                <a:solidFill>
                  <a:srgbClr val="005E90"/>
                </a:solidFill>
                <a:effectLst/>
                <a:uLnTx/>
                <a:uFillTx/>
                <a:latin typeface="+mn-lt"/>
                <a:ea typeface="+mn-ea"/>
                <a:cs typeface="+mn-cs"/>
              </a:rPr>
              <a:t>81 </a:t>
            </a:r>
            <a:r>
              <a:rPr kumimoji="0" lang="de-DE" sz="2000" b="0" i="0" u="none" strike="noStrike" kern="1200" cap="none" spc="0" normalizeH="0" baseline="0" noProof="0" dirty="0" smtClean="0">
                <a:ln>
                  <a:noFill/>
                </a:ln>
                <a:solidFill>
                  <a:srgbClr val="005E90"/>
                </a:solidFill>
                <a:effectLst/>
                <a:uLnTx/>
                <a:uFillTx/>
                <a:latin typeface="+mn-lt"/>
                <a:ea typeface="+mn-ea"/>
                <a:cs typeface="+mn-cs"/>
              </a:rPr>
              <a:t>konnte in der Gesamtbetrachtung netto nur </a:t>
            </a:r>
            <a:r>
              <a:rPr lang="de-DE" sz="2000" b="1" kern="1200" dirty="0" smtClean="0">
                <a:solidFill>
                  <a:srgbClr val="FF0000"/>
                </a:solidFill>
                <a:latin typeface="+mn-lt"/>
                <a:ea typeface="+mn-ea"/>
                <a:cs typeface="+mn-cs"/>
              </a:rPr>
              <a:t>6</a:t>
            </a:r>
            <a:r>
              <a:rPr lang="de-DE" sz="2000" b="1" kern="1200" baseline="0" dirty="0" smtClean="0">
                <a:solidFill>
                  <a:srgbClr val="FF0000"/>
                </a:solidFill>
                <a:latin typeface="+mn-lt"/>
                <a:ea typeface="+mn-ea"/>
                <a:cs typeface="+mn-cs"/>
              </a:rPr>
              <a:t> </a:t>
            </a:r>
            <a:r>
              <a:rPr lang="de-DE" sz="2000" kern="1200" dirty="0" smtClean="0">
                <a:solidFill>
                  <a:schemeClr val="tx1"/>
                </a:solidFill>
                <a:latin typeface="+mn-lt"/>
                <a:ea typeface="+mn-ea"/>
                <a:cs typeface="+mn-cs"/>
              </a:rPr>
              <a:t>Verfahren abgebaut werden. </a:t>
            </a:r>
          </a:p>
          <a:p>
            <a:pPr marL="233895"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smtClean="0">
              <a:ln>
                <a:noFill/>
              </a:ln>
              <a:solidFill>
                <a:srgbClr val="005E90"/>
              </a:solidFill>
              <a:effectLst/>
              <a:uLnTx/>
              <a:uFillTx/>
              <a:latin typeface="+mn-lt"/>
              <a:ea typeface="+mn-ea"/>
              <a:cs typeface="+mn-cs"/>
            </a:endParaRPr>
          </a:p>
          <a:p>
            <a:pPr marL="233895"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000" b="0" i="0" u="none" strike="noStrike" kern="1200" cap="none" spc="0" normalizeH="0" baseline="0" noProof="0" dirty="0" smtClean="0">
                <a:ln>
                  <a:noFill/>
                </a:ln>
                <a:solidFill>
                  <a:srgbClr val="005E90"/>
                </a:solidFill>
                <a:effectLst/>
                <a:uLnTx/>
                <a:uFillTx/>
                <a:latin typeface="+mn-lt"/>
                <a:ea typeface="+mn-ea"/>
                <a:cs typeface="+mn-cs"/>
              </a:rPr>
              <a:t>Hintergrundinformationen:</a:t>
            </a:r>
          </a:p>
          <a:p>
            <a:pPr marL="576795" marR="0" lvl="4"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kern="1200" dirty="0" smtClean="0">
                <a:solidFill>
                  <a:srgbClr val="FF0000"/>
                </a:solidFill>
                <a:latin typeface="+mn-lt"/>
              </a:rPr>
              <a:t>Aufgrund </a:t>
            </a:r>
            <a:r>
              <a:rPr lang="de-DE" sz="2000" kern="1200" dirty="0">
                <a:solidFill>
                  <a:srgbClr val="FF0000"/>
                </a:solidFill>
                <a:latin typeface="+mn-lt"/>
              </a:rPr>
              <a:t>fehlender Zuarbeit der beteiligten Fachbehörden u.a. die unteren Naturschutzbehörden einiger LK, war die Tendenz der offenen Genehmigungsverfahren aufgrund vieler Neuanträge stark angestiegen.</a:t>
            </a:r>
            <a:endParaRPr kumimoji="0" lang="de-DE" sz="2000" b="0" i="0" u="none" strike="noStrike" kern="1200" cap="none" spc="0" normalizeH="0" baseline="0" noProof="0" dirty="0">
              <a:ln>
                <a:noFill/>
              </a:ln>
              <a:solidFill>
                <a:srgbClr val="005E90"/>
              </a:solidFill>
              <a:effectLst/>
              <a:uLnTx/>
              <a:uFillTx/>
              <a:latin typeface="+mn-lt"/>
              <a:ea typeface="+mn-ea"/>
              <a:cs typeface="+mn-cs"/>
            </a:endParaRPr>
          </a:p>
          <a:p>
            <a:pPr marL="576795" marR="0" lvl="4"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kern="1200" dirty="0">
                <a:solidFill>
                  <a:srgbClr val="005E90"/>
                </a:solidFill>
                <a:latin typeface="+mn-lt"/>
                <a:ea typeface="+mn-ea"/>
                <a:cs typeface="+mn-cs"/>
              </a:rPr>
              <a:t>Bis zur „Hochzonung“ (01.04.2023)</a:t>
            </a:r>
            <a:r>
              <a:rPr kumimoji="0" lang="de-DE" sz="2000" b="0" i="0" u="none" strike="noStrike" kern="1200" cap="none" spc="0" normalizeH="0" baseline="0" noProof="0" dirty="0">
                <a:ln>
                  <a:noFill/>
                </a:ln>
                <a:solidFill>
                  <a:srgbClr val="005E90"/>
                </a:solidFill>
                <a:effectLst/>
                <a:uLnTx/>
                <a:uFillTx/>
                <a:latin typeface="+mn-lt"/>
                <a:ea typeface="+mn-ea"/>
                <a:cs typeface="+mn-cs"/>
              </a:rPr>
              <a:t> gab es insgesamt </a:t>
            </a:r>
            <a:r>
              <a:rPr kumimoji="0" lang="de-DE" sz="2000" b="1" i="0" u="none" strike="noStrike" kern="1200" cap="none" spc="0" normalizeH="0" baseline="0" noProof="0" dirty="0">
                <a:ln>
                  <a:noFill/>
                </a:ln>
                <a:solidFill>
                  <a:srgbClr val="005E90"/>
                </a:solidFill>
                <a:effectLst/>
                <a:uLnTx/>
                <a:uFillTx/>
                <a:latin typeface="+mn-lt"/>
                <a:ea typeface="+mn-ea"/>
                <a:cs typeface="+mn-cs"/>
              </a:rPr>
              <a:t>200</a:t>
            </a:r>
            <a:r>
              <a:rPr kumimoji="0" lang="de-DE" sz="2000" b="0" i="0" u="none" strike="noStrike" kern="1200" cap="none" spc="0" normalizeH="0" baseline="0" noProof="0" dirty="0">
                <a:ln>
                  <a:noFill/>
                </a:ln>
                <a:solidFill>
                  <a:srgbClr val="005E90"/>
                </a:solidFill>
                <a:effectLst/>
                <a:uLnTx/>
                <a:uFillTx/>
                <a:latin typeface="+mn-lt"/>
                <a:ea typeface="+mn-ea"/>
                <a:cs typeface="+mn-cs"/>
              </a:rPr>
              <a:t> Genehmigungsverfahren in denen </a:t>
            </a:r>
            <a:r>
              <a:rPr kumimoji="0" lang="de-DE" sz="2000" b="1" i="0" u="sng" strike="noStrike" kern="1200" cap="none" spc="0" normalizeH="0" baseline="0" noProof="0" dirty="0">
                <a:ln>
                  <a:noFill/>
                </a:ln>
                <a:solidFill>
                  <a:srgbClr val="005E90"/>
                </a:solidFill>
                <a:effectLst/>
                <a:uLnTx/>
                <a:uFillTx/>
                <a:latin typeface="+mn-lt"/>
                <a:ea typeface="+mn-ea"/>
                <a:cs typeface="+mn-cs"/>
              </a:rPr>
              <a:t>keine</a:t>
            </a:r>
            <a:r>
              <a:rPr kumimoji="0" lang="de-DE" sz="2000" b="0" i="0" u="none" strike="noStrike" kern="1200" cap="none" spc="0" normalizeH="0" baseline="0" noProof="0" dirty="0">
                <a:ln>
                  <a:noFill/>
                </a:ln>
                <a:solidFill>
                  <a:srgbClr val="005E90"/>
                </a:solidFill>
                <a:effectLst/>
                <a:uLnTx/>
                <a:uFillTx/>
                <a:latin typeface="+mn-lt"/>
                <a:ea typeface="+mn-ea"/>
                <a:cs typeface="+mn-cs"/>
              </a:rPr>
              <a:t> abschließende Stellungnahme der unteren Naturschutzbehörden (uNB) vorlag. </a:t>
            </a:r>
            <a:endParaRPr kumimoji="0" lang="de-DE" sz="2000" b="0" i="0" u="none" strike="noStrike" kern="1200" cap="none" spc="0" normalizeH="0" baseline="0" noProof="0" dirty="0" smtClean="0">
              <a:ln>
                <a:noFill/>
              </a:ln>
              <a:solidFill>
                <a:srgbClr val="005E90"/>
              </a:solidFill>
              <a:effectLst/>
              <a:uLnTx/>
              <a:uFillTx/>
              <a:latin typeface="+mn-lt"/>
              <a:ea typeface="+mn-ea"/>
              <a:cs typeface="+mn-cs"/>
            </a:endParaRPr>
          </a:p>
          <a:p>
            <a:pPr marL="576795" marR="0" lvl="4"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005E90"/>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17</a:t>
            </a:fld>
            <a:endParaRPr lang="de-DE" dirty="0"/>
          </a:p>
        </p:txBody>
      </p:sp>
    </p:spTree>
    <p:extLst>
      <p:ext uri="{BB962C8B-B14F-4D97-AF65-F5344CB8AC3E}">
        <p14:creationId xmlns:p14="http://schemas.microsoft.com/office/powerpoint/2010/main" val="332835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hangingPunct="0"/>
            <a:r>
              <a:rPr lang="de-DE" sz="1200" u="sng" kern="1200" dirty="0">
                <a:solidFill>
                  <a:schemeClr val="tx1"/>
                </a:solidFill>
                <a:effectLst/>
                <a:latin typeface="+mn-lt"/>
                <a:ea typeface="+mn-ea"/>
                <a:cs typeface="+mn-cs"/>
              </a:rPr>
              <a:t>Durchschnittliche Nennleistung einer einzelnen WEA (kann sich mit der Zeit ändern)</a:t>
            </a:r>
            <a:endParaRPr lang="de-DE" sz="1200" kern="1200" dirty="0">
              <a:solidFill>
                <a:schemeClr val="tx1"/>
              </a:solidFill>
              <a:effectLst/>
              <a:latin typeface="+mn-lt"/>
              <a:ea typeface="+mn-ea"/>
              <a:cs typeface="+mn-cs"/>
            </a:endParaRPr>
          </a:p>
          <a:p>
            <a:pPr fontAlgn="base" hangingPunct="0"/>
            <a:r>
              <a:rPr lang="de-DE" sz="1200" kern="1200" dirty="0">
                <a:solidFill>
                  <a:schemeClr val="tx1"/>
                </a:solidFill>
                <a:effectLst/>
                <a:latin typeface="+mn-lt"/>
                <a:ea typeface="+mn-ea"/>
                <a:cs typeface="+mn-cs"/>
              </a:rPr>
              <a:t>Es wird aufgrund von Durchschnittsberechnungen aus Anzahl der neu installierten WEA und der installierten Gesamtleistung davon ausgegangen, dass nach dem jetzigen Stand der Technik eine einzelne WEA eine Leistung von ca. 5,5 MW hat. Dies deckt sich auch mit den recherchierten Angaben.</a:t>
            </a:r>
          </a:p>
          <a:p>
            <a:endParaRPr lang="de-DE" dirty="0"/>
          </a:p>
          <a:p>
            <a:pPr fontAlgn="base" hangingPunct="0"/>
            <a:r>
              <a:rPr lang="de-DE" sz="1200" u="sng" kern="1200" dirty="0">
                <a:solidFill>
                  <a:schemeClr val="tx1"/>
                </a:solidFill>
                <a:effectLst/>
                <a:latin typeface="+mn-lt"/>
                <a:ea typeface="+mn-ea"/>
                <a:cs typeface="+mn-cs"/>
              </a:rPr>
              <a:t>Investitionssumme für WEA (kann sich mit der Zeit ändern)</a:t>
            </a:r>
            <a:endParaRPr lang="de-DE" sz="1200" kern="1200" dirty="0">
              <a:solidFill>
                <a:schemeClr val="tx1"/>
              </a:solidFill>
              <a:effectLst/>
              <a:latin typeface="+mn-lt"/>
              <a:ea typeface="+mn-ea"/>
              <a:cs typeface="+mn-cs"/>
            </a:endParaRPr>
          </a:p>
          <a:p>
            <a:pPr fontAlgn="base" hangingPunct="0"/>
            <a:r>
              <a:rPr lang="de-DE" sz="1200" kern="1200" dirty="0">
                <a:solidFill>
                  <a:schemeClr val="tx1"/>
                </a:solidFill>
                <a:effectLst/>
                <a:latin typeface="+mn-lt"/>
                <a:ea typeface="+mn-ea"/>
                <a:cs typeface="+mn-cs"/>
              </a:rPr>
              <a:t>Aus Fachgesprächen mit der Branche u.a. mit Nordex und der UKA sowie der WEMAG bei Herrn Minister ergeben sich z.Z. Durchschnittswerte für Investitionssummen von WEA von ca. 1,7 Mio. Euro pro 1 MW installierter Leistung. </a:t>
            </a:r>
          </a:p>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18</a:t>
            </a:fld>
            <a:endParaRPr lang="de-DE" dirty="0"/>
          </a:p>
        </p:txBody>
      </p:sp>
    </p:spTree>
    <p:extLst>
      <p:ext uri="{BB962C8B-B14F-4D97-AF65-F5344CB8AC3E}">
        <p14:creationId xmlns:p14="http://schemas.microsoft.com/office/powerpoint/2010/main" val="57493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16, 16 b Abs. 7</a:t>
            </a:r>
            <a:r>
              <a:rPr lang="de-DE" baseline="0" dirty="0" smtClean="0"/>
              <a:t> und 8</a:t>
            </a:r>
            <a:r>
              <a:rPr lang="de-DE" dirty="0" smtClean="0"/>
              <a:t> </a:t>
            </a:r>
            <a:r>
              <a:rPr lang="de-DE" dirty="0"/>
              <a:t>BImSchG:</a:t>
            </a:r>
            <a:r>
              <a:rPr lang="de-DE" baseline="0" dirty="0"/>
              <a:t> </a:t>
            </a:r>
            <a:r>
              <a:rPr kumimoji="0" lang="de-DE" altLang="de-DE"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Wesentliche Änderung wie z.B. Typenänderung, Leistungserhöhung, Änderung der Betriebsweise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9 BImSchG: </a:t>
            </a:r>
            <a:r>
              <a:rPr lang="de-DE" sz="1200" kern="1200" dirty="0">
                <a:solidFill>
                  <a:schemeClr val="tx1"/>
                </a:solidFill>
                <a:effectLst/>
                <a:latin typeface="+mn-lt"/>
                <a:ea typeface="+mn-ea"/>
                <a:cs typeface="+mn-cs"/>
              </a:rPr>
              <a:t>Prüfung der WEA am Standort, ob diese genehmigungsfähig ist in einzelnen Bereichen. Fazit, die Verfahren waren von der</a:t>
            </a:r>
            <a:r>
              <a:rPr lang="de-DE" sz="1200" kern="1200" baseline="0" dirty="0">
                <a:solidFill>
                  <a:schemeClr val="tx1"/>
                </a:solidFill>
                <a:effectLst/>
                <a:latin typeface="+mn-lt"/>
                <a:ea typeface="+mn-ea"/>
                <a:cs typeface="+mn-cs"/>
              </a:rPr>
              <a:t> BImSchG Novelle</a:t>
            </a:r>
            <a:r>
              <a:rPr lang="de-DE" sz="1200" kern="1200" dirty="0">
                <a:solidFill>
                  <a:schemeClr val="tx1"/>
                </a:solidFill>
                <a:effectLst/>
                <a:latin typeface="+mn-lt"/>
                <a:ea typeface="+mn-ea"/>
                <a:cs typeface="+mn-cs"/>
              </a:rPr>
              <a:t> ähnlich aufwendig wie ein Verfahren gem. § 4 BImSchG da eine Genehmigungsvoraussetzung in allen Punkten abgeprüft werden musste. Dies wurde angepasst und es</a:t>
            </a:r>
            <a:r>
              <a:rPr lang="de-DE" sz="1200" kern="1200" baseline="0" dirty="0">
                <a:solidFill>
                  <a:schemeClr val="tx1"/>
                </a:solidFill>
                <a:effectLst/>
                <a:latin typeface="+mn-lt"/>
                <a:ea typeface="+mn-ea"/>
                <a:cs typeface="+mn-cs"/>
              </a:rPr>
              <a:t> können jetzt </a:t>
            </a:r>
            <a:r>
              <a:rPr lang="de-DE" sz="1200" kern="1200" dirty="0">
                <a:solidFill>
                  <a:schemeClr val="tx1"/>
                </a:solidFill>
                <a:effectLst/>
                <a:latin typeface="+mn-lt"/>
                <a:ea typeface="+mn-ea"/>
                <a:cs typeface="+mn-cs"/>
              </a:rPr>
              <a:t>einzelne</a:t>
            </a:r>
            <a:r>
              <a:rPr lang="de-DE" sz="1200" kern="1200" baseline="0" dirty="0">
                <a:solidFill>
                  <a:schemeClr val="tx1"/>
                </a:solidFill>
                <a:effectLst/>
                <a:latin typeface="+mn-lt"/>
                <a:ea typeface="+mn-ea"/>
                <a:cs typeface="+mn-cs"/>
              </a:rPr>
              <a:t> Aspekte geprüft werden ohne das eine Genehmigungsfähigkeit der WEA in alles Bereichen abschließend vorliegen muss.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Derzeit werden viele Anträge gem. § 16b Abs. 7 S. 3 i.V.m. Abs. 8 (8-20-8 Regelung, Typenänderung vor Inbetriebnahme, Änderung der Betriebsweise) beantragt, diese unterlagen nach damaliger Gesetzgebung einer Genehmigungsfiktion von 6 Wochen und mussten daher vorrangig zu § 4 BImSchG Genehmigung geprüft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Hinweis: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Aufgrund des Inkrafttreten der RED III wurden Anpassungen in einzelnen Gesetzen vorgenommen. Unter anderen auch § 16b Abs. 7 S.3 ff. und Abs. 8a BImSchG die jetzt besagen jetzt, dass bei einer Typenänderung oder Verschiebung der Anlage im 8-20-8 Bereich auch die militärischen und luftverkehrlichen Belange geprüft werden müssen. Eine Genehmigungsfiktion tritt in diesen Fällen nach 3 Monate ein. Eine Genehmigungsfiktion von 6 Wochen gibt es nur noch bei Änderung der Erhöhung von Leistung oder Ertrag der Windenergieanlage ohne bauliche Veränderungen.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Neben den </a:t>
            </a:r>
            <a:r>
              <a:rPr lang="de-DE" sz="1200" kern="1200" dirty="0" smtClean="0">
                <a:solidFill>
                  <a:schemeClr val="tx1"/>
                </a:solidFill>
                <a:effectLst/>
                <a:latin typeface="+mn-lt"/>
                <a:ea typeface="+mn-ea"/>
                <a:cs typeface="+mn-cs"/>
              </a:rPr>
              <a:t>60 Verfahren </a:t>
            </a:r>
            <a:r>
              <a:rPr lang="de-DE" sz="1200" kern="1200" dirty="0">
                <a:solidFill>
                  <a:schemeClr val="tx1"/>
                </a:solidFill>
                <a:effectLst/>
                <a:latin typeface="+mn-lt"/>
                <a:ea typeface="+mn-ea"/>
                <a:cs typeface="+mn-cs"/>
              </a:rPr>
              <a:t>wurden durch die StÄLU </a:t>
            </a:r>
            <a:r>
              <a:rPr lang="de-DE" sz="1200" b="1" kern="1200" dirty="0" smtClean="0">
                <a:solidFill>
                  <a:schemeClr val="tx1"/>
                </a:solidFill>
                <a:effectLst/>
                <a:latin typeface="+mn-lt"/>
                <a:ea typeface="+mn-ea"/>
                <a:cs typeface="+mn-cs"/>
              </a:rPr>
              <a:t>10 </a:t>
            </a:r>
            <a:r>
              <a:rPr lang="de-DE" sz="1200" b="1" kern="1200" dirty="0">
                <a:solidFill>
                  <a:schemeClr val="tx1"/>
                </a:solidFill>
                <a:effectLst/>
                <a:latin typeface="+mn-lt"/>
                <a:ea typeface="+mn-ea"/>
                <a:cs typeface="+mn-cs"/>
              </a:rPr>
              <a:t>Anzeigen</a:t>
            </a:r>
            <a:r>
              <a:rPr lang="de-DE" sz="1200" kern="1200" dirty="0">
                <a:solidFill>
                  <a:schemeClr val="tx1"/>
                </a:solidFill>
                <a:effectLst/>
                <a:latin typeface="+mn-lt"/>
                <a:ea typeface="+mn-ea"/>
                <a:cs typeface="+mn-cs"/>
              </a:rPr>
              <a:t> gem. § 15 BImSchG bearbeitet und beschieden.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19</a:t>
            </a:fld>
            <a:endParaRPr lang="de-DE" dirty="0"/>
          </a:p>
        </p:txBody>
      </p:sp>
    </p:spTree>
    <p:extLst>
      <p:ext uri="{BB962C8B-B14F-4D97-AF65-F5344CB8AC3E}">
        <p14:creationId xmlns:p14="http://schemas.microsoft.com/office/powerpoint/2010/main" val="11696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20</a:t>
            </a:fld>
            <a:endParaRPr lang="de-DE" dirty="0"/>
          </a:p>
        </p:txBody>
      </p:sp>
    </p:spTree>
    <p:extLst>
      <p:ext uri="{BB962C8B-B14F-4D97-AF65-F5344CB8AC3E}">
        <p14:creationId xmlns:p14="http://schemas.microsoft.com/office/powerpoint/2010/main" val="154430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none" strike="noStrike" kern="1200" dirty="0" smtClean="0">
                <a:solidFill>
                  <a:schemeClr val="tx1"/>
                </a:solidFill>
                <a:effectLst/>
                <a:latin typeface="+mn-lt"/>
                <a:ea typeface="+mn-ea"/>
                <a:cs typeface="+mn-cs"/>
              </a:rPr>
              <a:t>Im ersten und zweiten Quartal 2025 wurden durch die StÄLU 60 Entscheidungen hinsichtlich WEA-Verfahren getroffen. Gegenüber allen 88 Entscheidungen im Jahr 2024 (höchste bisherige Jahresanzahl) ist wiederum ein Anstieg in diesem Jahr zu verzeichnen.</a:t>
            </a:r>
          </a:p>
          <a:p>
            <a:endParaRPr lang="de-DE"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Bis zum 30.06.2025 wurden </a:t>
            </a:r>
            <a:r>
              <a:rPr lang="de-DE" sz="1200" b="1" kern="1200" dirty="0" smtClean="0">
                <a:solidFill>
                  <a:schemeClr val="tx1"/>
                </a:solidFill>
                <a:effectLst/>
                <a:latin typeface="+mn-lt"/>
                <a:ea typeface="+mn-ea"/>
                <a:cs typeface="+mn-cs"/>
              </a:rPr>
              <a:t>19 Neugenehmigungen </a:t>
            </a:r>
            <a:r>
              <a:rPr lang="de-DE" sz="1200" kern="1200" dirty="0" smtClean="0">
                <a:solidFill>
                  <a:schemeClr val="tx1"/>
                </a:solidFill>
                <a:effectLst/>
                <a:latin typeface="+mn-lt"/>
                <a:ea typeface="+mn-ea"/>
                <a:cs typeface="+mn-cs"/>
              </a:rPr>
              <a:t>durch die StÄLU beschieden. Die Anzahl der ausgestellten Genehmigungen des 2. Quartals 2025 entspricht ungefähr denen des 2. Quartals des Vorjahres. </a:t>
            </a:r>
            <a:endParaRPr lang="de-DE" sz="1200" u="none" strike="noStrike" kern="1200" dirty="0" smtClean="0">
              <a:solidFill>
                <a:schemeClr val="tx1"/>
              </a:solidFill>
              <a:effectLst/>
              <a:latin typeface="+mn-lt"/>
              <a:ea typeface="+mn-ea"/>
              <a:cs typeface="+mn-cs"/>
            </a:endParaRPr>
          </a:p>
          <a:p>
            <a:endParaRPr lang="de-DE" sz="1200" u="none" strike="noStrike" kern="1200" dirty="0" smtClean="0">
              <a:solidFill>
                <a:schemeClr val="tx1"/>
              </a:solidFill>
              <a:effectLst/>
              <a:latin typeface="+mn-lt"/>
              <a:ea typeface="+mn-ea"/>
              <a:cs typeface="+mn-cs"/>
            </a:endParaRPr>
          </a:p>
          <a:p>
            <a:r>
              <a:rPr lang="de-DE" sz="1200" u="none" strike="noStrike"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Hinweis:</a:t>
            </a:r>
          </a:p>
          <a:p>
            <a:pPr lvl="0"/>
            <a:r>
              <a:rPr lang="de-DE" sz="1200" kern="1200" dirty="0">
                <a:solidFill>
                  <a:schemeClr val="tx1"/>
                </a:solidFill>
                <a:effectLst/>
                <a:latin typeface="+mn-lt"/>
                <a:ea typeface="+mn-ea"/>
                <a:cs typeface="+mn-cs"/>
              </a:rPr>
              <a:t>Auch die Verfahren außerhalb einer § 4 BImSchG Genehmigung sind ähnlich aufwendig, da eine Genehmigungsvoraussetzung in allen Punkten abgeprüft werden musste. Das kann sich nunmehr mit dem novellierten BImSchG verkürzen.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21</a:t>
            </a:fld>
            <a:endParaRPr lang="de-DE" dirty="0"/>
          </a:p>
        </p:txBody>
      </p:sp>
    </p:spTree>
    <p:extLst>
      <p:ext uri="{BB962C8B-B14F-4D97-AF65-F5344CB8AC3E}">
        <p14:creationId xmlns:p14="http://schemas.microsoft.com/office/powerpoint/2010/main" val="1226745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Bis Ende des vierten Quartals wurden in 2024 </a:t>
            </a:r>
            <a:r>
              <a:rPr lang="de-DE" sz="1200" b="1" kern="1200" dirty="0">
                <a:solidFill>
                  <a:schemeClr val="tx1"/>
                </a:solidFill>
                <a:effectLst/>
                <a:latin typeface="+mn-lt"/>
                <a:ea typeface="+mn-ea"/>
                <a:cs typeface="+mn-cs"/>
              </a:rPr>
              <a:t>198 WEA</a:t>
            </a:r>
            <a:r>
              <a:rPr lang="de-DE" sz="1200" kern="1200" dirty="0">
                <a:solidFill>
                  <a:schemeClr val="tx1"/>
                </a:solidFill>
                <a:effectLst/>
                <a:latin typeface="+mn-lt"/>
                <a:ea typeface="+mn-ea"/>
                <a:cs typeface="+mn-cs"/>
              </a:rPr>
              <a:t> mit einer Leistung von mehr als </a:t>
            </a:r>
            <a:r>
              <a:rPr lang="de-DE" sz="1200" b="1" kern="1200" dirty="0">
                <a:solidFill>
                  <a:schemeClr val="tx1"/>
                </a:solidFill>
                <a:effectLst/>
                <a:latin typeface="+mn-lt"/>
                <a:ea typeface="+mn-ea"/>
                <a:cs typeface="+mn-cs"/>
              </a:rPr>
              <a:t>1 GW</a:t>
            </a:r>
            <a:r>
              <a:rPr lang="de-DE" sz="1200" kern="1200" dirty="0">
                <a:solidFill>
                  <a:schemeClr val="tx1"/>
                </a:solidFill>
                <a:effectLst/>
                <a:latin typeface="+mn-lt"/>
                <a:ea typeface="+mn-ea"/>
                <a:cs typeface="+mn-cs"/>
              </a:rPr>
              <a:t> und einem Investitionsvolumen von fast </a:t>
            </a:r>
            <a:r>
              <a:rPr lang="de-DE" sz="1200" b="1" kern="1200" dirty="0">
                <a:solidFill>
                  <a:schemeClr val="tx1"/>
                </a:solidFill>
                <a:effectLst/>
                <a:latin typeface="+mn-lt"/>
                <a:ea typeface="+mn-ea"/>
                <a:cs typeface="+mn-cs"/>
              </a:rPr>
              <a:t>1,8 Mrd. Euro</a:t>
            </a:r>
            <a:r>
              <a:rPr lang="de-DE" sz="1200" kern="1200" dirty="0">
                <a:solidFill>
                  <a:schemeClr val="tx1"/>
                </a:solidFill>
                <a:effectLst/>
                <a:latin typeface="+mn-lt"/>
                <a:ea typeface="+mn-ea"/>
                <a:cs typeface="+mn-cs"/>
              </a:rPr>
              <a:t> genehmigt (</a:t>
            </a:r>
            <a:r>
              <a:rPr lang="de-DE" sz="1200" b="1" kern="1200" dirty="0">
                <a:solidFill>
                  <a:schemeClr val="tx1"/>
                </a:solidFill>
                <a:effectLst/>
                <a:latin typeface="+mn-lt"/>
                <a:ea typeface="+mn-ea"/>
                <a:cs typeface="+mn-cs"/>
              </a:rPr>
              <a:t>6 Ablehnungen)</a:t>
            </a:r>
            <a:r>
              <a:rPr lang="de-DE" sz="1200" kern="1200" dirty="0">
                <a:solidFill>
                  <a:schemeClr val="tx1"/>
                </a:solidFill>
                <a:effectLst/>
                <a:latin typeface="+mn-lt"/>
                <a:ea typeface="+mn-ea"/>
                <a:cs typeface="+mn-cs"/>
              </a:rPr>
              <a:t>.</a:t>
            </a:r>
          </a:p>
          <a:p>
            <a:endParaRPr lang="de-DE" dirty="0"/>
          </a:p>
          <a:p>
            <a:pPr hangingPunct="0"/>
            <a:r>
              <a:rPr lang="de-DE" sz="1200" u="sng" kern="1200" dirty="0">
                <a:solidFill>
                  <a:schemeClr val="tx1"/>
                </a:solidFill>
                <a:effectLst/>
                <a:latin typeface="+mn-lt"/>
                <a:ea typeface="+mn-ea"/>
                <a:cs typeface="+mn-cs"/>
              </a:rPr>
              <a:t>Investitionssumme für WEA (kann sich mit der Zeit ändern)</a:t>
            </a:r>
            <a:endParaRPr lang="de-DE" sz="1200" kern="1200" dirty="0">
              <a:solidFill>
                <a:schemeClr val="tx1"/>
              </a:solidFill>
              <a:effectLst/>
              <a:latin typeface="+mn-lt"/>
              <a:ea typeface="+mn-ea"/>
              <a:cs typeface="+mn-cs"/>
            </a:endParaRPr>
          </a:p>
          <a:p>
            <a:pPr hangingPunct="0"/>
            <a:r>
              <a:rPr lang="de-DE" sz="1200" kern="1200" dirty="0">
                <a:solidFill>
                  <a:schemeClr val="tx1"/>
                </a:solidFill>
                <a:effectLst/>
                <a:latin typeface="+mn-lt"/>
                <a:ea typeface="+mn-ea"/>
                <a:cs typeface="+mn-cs"/>
              </a:rPr>
              <a:t>Aus Fachgesprächen mit Nordex und der UKA ergeben sich z.Z. Durchschnittswerte für Investitionssummen von WEA von ca. </a:t>
            </a:r>
            <a:r>
              <a:rPr lang="de-DE" sz="1200" b="1" kern="1200" dirty="0">
                <a:solidFill>
                  <a:schemeClr val="tx1"/>
                </a:solidFill>
                <a:effectLst/>
                <a:latin typeface="+mn-lt"/>
                <a:ea typeface="+mn-ea"/>
                <a:cs typeface="+mn-cs"/>
              </a:rPr>
              <a:t>1,7 Mio. Euro pro 1 MW</a:t>
            </a:r>
            <a:r>
              <a:rPr lang="de-DE" sz="1200" kern="1200" dirty="0">
                <a:solidFill>
                  <a:schemeClr val="tx1"/>
                </a:solidFill>
                <a:effectLst/>
                <a:latin typeface="+mn-lt"/>
                <a:ea typeface="+mn-ea"/>
                <a:cs typeface="+mn-cs"/>
              </a:rPr>
              <a:t> installierter Leistung. </a:t>
            </a:r>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22</a:t>
            </a:fld>
            <a:endParaRPr lang="de-DE" dirty="0"/>
          </a:p>
        </p:txBody>
      </p:sp>
    </p:spTree>
    <p:extLst>
      <p:ext uri="{BB962C8B-B14F-4D97-AF65-F5344CB8AC3E}">
        <p14:creationId xmlns:p14="http://schemas.microsoft.com/office/powerpoint/2010/main" val="360409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Arial" panose="020B0604020202020204" pitchFamily="34" charset="0"/>
              <a:buChar char="•"/>
            </a:pPr>
            <a:r>
              <a:rPr lang="de-DE" dirty="0" smtClean="0">
                <a:cs typeface="Arial" panose="020B0604020202020204" pitchFamily="34" charset="0"/>
              </a:rPr>
              <a:t>Ausweitung Geltungsbereich: Beteiligungspflicht gilt künftig nicht nur für Windenergieanlagen, sondern auch für Solar-Freiflächenanlagen ab 1 MW Leistung.</a:t>
            </a:r>
          </a:p>
          <a:p>
            <a:pPr marL="342900" indent="-342900">
              <a:buFont typeface="Arial" panose="020B0604020202020204" pitchFamily="34" charset="0"/>
              <a:buChar char="•"/>
            </a:pPr>
            <a:r>
              <a:rPr lang="de-DE" dirty="0" smtClean="0">
                <a:cs typeface="Arial" panose="020B0604020202020204" pitchFamily="34" charset="0"/>
              </a:rPr>
              <a:t>Verhandlungsmodus statt starrer Vorgaben: Vorhabenträger müssen mit betroffenen Gemeinden Beteiligungsvereinbarungen aushandeln.</a:t>
            </a:r>
          </a:p>
          <a:p>
            <a:pPr marL="342900" indent="-342900">
              <a:buFont typeface="Arial" panose="020B0604020202020204" pitchFamily="34" charset="0"/>
              <a:buChar char="•"/>
            </a:pPr>
            <a:r>
              <a:rPr lang="de-DE" dirty="0" smtClean="0">
                <a:cs typeface="Arial" panose="020B0604020202020204" pitchFamily="34" charset="0"/>
              </a:rPr>
              <a:t>Baukastenmodell: Verschiedene Beteiligungsinstrumente wählbar (Direktzahlungen, Strompreisgutschriften, Zuschüsse für Vereine/Stiftungen, haushaltsbezogene Zahlungen, vergünstigte Tarife etc.).</a:t>
            </a:r>
          </a:p>
          <a:p>
            <a:pPr marL="342900" indent="-342900">
              <a:buFont typeface="Arial" panose="020B0604020202020204" pitchFamily="34" charset="0"/>
              <a:buChar char="•"/>
            </a:pPr>
            <a:r>
              <a:rPr lang="de-DE" dirty="0" smtClean="0">
                <a:cs typeface="Arial" panose="020B0604020202020204" pitchFamily="34" charset="0"/>
              </a:rPr>
              <a:t>Standardmodell: jährliche Zahlung von 0,2 Cent pro kWh an Gemeinden; zusätzlich Beteiligung von Bürgerinnen und Bürgern </a:t>
            </a:r>
            <a:r>
              <a:rPr lang="de-DE" sz="1200" kern="1200" dirty="0" smtClean="0">
                <a:solidFill>
                  <a:schemeClr val="tx1"/>
                </a:solidFill>
                <a:effectLst/>
                <a:latin typeface="+mn-lt"/>
                <a:ea typeface="+mn-ea"/>
                <a:cs typeface="+mn-cs"/>
              </a:rPr>
              <a:t>in vielfältigen Varianten aushandelbar</a:t>
            </a:r>
            <a:r>
              <a:rPr lang="de-DE" dirty="0" smtClean="0">
                <a:cs typeface="Arial" panose="020B0604020202020204" pitchFamily="34" charset="0"/>
              </a:rPr>
              <a:t>.</a:t>
            </a:r>
          </a:p>
          <a:p>
            <a:pPr marL="342900" indent="-342900">
              <a:buFont typeface="Arial" panose="020B0604020202020204" pitchFamily="34" charset="0"/>
              <a:buChar char="•"/>
            </a:pPr>
            <a:r>
              <a:rPr lang="de-DE" dirty="0" smtClean="0">
                <a:cs typeface="Arial" panose="020B0604020202020204" pitchFamily="34" charset="0"/>
              </a:rPr>
              <a:t>Mindest- und Höchstgrenzen: Beteiligung im Wert von 0,2–0,8 Cent pro kWh gesichert</a:t>
            </a:r>
          </a:p>
          <a:p>
            <a:pPr marL="342900" indent="-342900">
              <a:buFont typeface="Arial" panose="020B0604020202020204" pitchFamily="34" charset="0"/>
              <a:buChar char="•"/>
            </a:pPr>
            <a:r>
              <a:rPr lang="de-DE" dirty="0" smtClean="0">
                <a:cs typeface="Arial" panose="020B0604020202020204" pitchFamily="34" charset="0"/>
              </a:rPr>
              <a:t>Vereinfachungen: Reduzierung der Informations- und Berichtspflichten für Unternehmen (von 9 auf 2), Entfall bürokratisch aufwendiger Beteiligungsformen (z. B. Prospektpflichten).</a:t>
            </a:r>
          </a:p>
          <a:p>
            <a:pPr marL="342900" indent="-342900">
              <a:buFont typeface="Arial" panose="020B0604020202020204" pitchFamily="34" charset="0"/>
              <a:buChar char="•"/>
            </a:pPr>
            <a:r>
              <a:rPr lang="de-DE" dirty="0" smtClean="0">
                <a:cs typeface="Arial" panose="020B0604020202020204" pitchFamily="34" charset="0"/>
              </a:rPr>
              <a:t>Rechtssicherheit: Anpassung an Bundesrecht (z. B. einheitlicher 2,5-km-Umkreis bei Windenergie).</a:t>
            </a:r>
          </a:p>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24</a:t>
            </a:fld>
            <a:endParaRPr lang="de-DE" dirty="0"/>
          </a:p>
        </p:txBody>
      </p:sp>
    </p:spTree>
    <p:extLst>
      <p:ext uri="{BB962C8B-B14F-4D97-AF65-F5344CB8AC3E}">
        <p14:creationId xmlns:p14="http://schemas.microsoft.com/office/powerpoint/2010/main" val="3386069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26</a:t>
            </a:fld>
            <a:endParaRPr lang="de-DE" dirty="0"/>
          </a:p>
        </p:txBody>
      </p:sp>
    </p:spTree>
    <p:extLst>
      <p:ext uri="{BB962C8B-B14F-4D97-AF65-F5344CB8AC3E}">
        <p14:creationId xmlns:p14="http://schemas.microsoft.com/office/powerpoint/2010/main" val="5614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88A30FF3-308F-4956-9A59-900071F70104}" type="slidenum">
              <a:rPr lang="de-DE" smtClean="0"/>
              <a:t>2</a:t>
            </a:fld>
            <a:endParaRPr lang="de-DE" dirty="0"/>
          </a:p>
        </p:txBody>
      </p:sp>
    </p:spTree>
    <p:extLst>
      <p:ext uri="{BB962C8B-B14F-4D97-AF65-F5344CB8AC3E}">
        <p14:creationId xmlns:p14="http://schemas.microsoft.com/office/powerpoint/2010/main" val="162340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Nm³ - Steht für</a:t>
            </a:r>
            <a:r>
              <a:rPr lang="de-DE" sz="1200" baseline="0" dirty="0" smtClean="0"/>
              <a:t> Normkubikmeter</a:t>
            </a:r>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3</a:t>
            </a:fld>
            <a:endParaRPr lang="de-DE" dirty="0"/>
          </a:p>
        </p:txBody>
      </p:sp>
    </p:spTree>
    <p:extLst>
      <p:ext uri="{BB962C8B-B14F-4D97-AF65-F5344CB8AC3E}">
        <p14:creationId xmlns:p14="http://schemas.microsoft.com/office/powerpoint/2010/main" val="301842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5</a:t>
            </a:fld>
            <a:endParaRPr lang="de-DE" dirty="0"/>
          </a:p>
        </p:txBody>
      </p:sp>
    </p:spTree>
    <p:extLst>
      <p:ext uri="{BB962C8B-B14F-4D97-AF65-F5344CB8AC3E}">
        <p14:creationId xmlns:p14="http://schemas.microsoft.com/office/powerpoint/2010/main" val="119952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Bundesnetzagentur hat am 27.8.2025 die Ausschreibungsbedingungen für die Oktoberausschreibungen veröffentlicht. Sofern die beihilferechtliche Genehmigung der EU nicht bis zum 30. September 2025 erteilt wird, gelten die Regelungen nach altem/aktuellem EEG. Das Ausschreibungsvolumen beträgt demnach nur 363 MW. Laut Fachverband Biogas wäre für die rund 700 aktuell betroffenen Biogasanlagen mit einer Leistung von ca. 400 MW gemäß den Anforderungen des neuen Biomassepakets (mind. 3 fach überbaut) ein Ausschreibungsvolumen von ca. 1,2 GW nötig – nach altem EEG (zweifach überbaut) ca. 800 MW. Hier wird deutlich, wie vielen Anlagen bei Ausbleiben der EU-Genehmigungen die Stilllegung droht. </a:t>
            </a:r>
          </a:p>
          <a:p>
            <a:r>
              <a:rPr lang="de-DE" sz="1200" kern="1200" dirty="0" smtClean="0">
                <a:solidFill>
                  <a:schemeClr val="tx1"/>
                </a:solidFill>
                <a:effectLst/>
                <a:latin typeface="+mn-lt"/>
                <a:ea typeface="+mn-ea"/>
                <a:cs typeface="+mn-cs"/>
              </a:rPr>
              <a:t>Generell ist die von der Bundesnetzagentur veröffentliche Ausschreibung für die betroffenen Biogasanlagenbetreiber äußerst unbefriedigend. Betreiber von Biogasanlagen haben für die Teilnahme an den Ausschreibungen zwei Möglichkeiten:</a:t>
            </a:r>
          </a:p>
          <a:p>
            <a:pPr lvl="0"/>
            <a:r>
              <a:rPr lang="de-DE" sz="1200" kern="1200" dirty="0" smtClean="0">
                <a:solidFill>
                  <a:schemeClr val="tx1"/>
                </a:solidFill>
                <a:effectLst/>
                <a:latin typeface="+mn-lt"/>
                <a:ea typeface="+mn-ea"/>
                <a:cs typeface="+mn-cs"/>
              </a:rPr>
              <a:t>Sie können für die selbe Anlage ein Gebot für die neue und ein Gebot für die alte Rechtslage einreichen. Je nach dann gültiger Rechtslage müssen sie bis zum 1. Oktober um 24 Uhr eins der beiden Gebote zurücknehmen. Tun sie dies nicht, sind beide Gebote ungültig.</a:t>
            </a:r>
          </a:p>
          <a:p>
            <a:pPr lvl="0"/>
            <a:r>
              <a:rPr lang="de-DE" sz="1200" kern="1200" dirty="0" smtClean="0">
                <a:solidFill>
                  <a:schemeClr val="tx1"/>
                </a:solidFill>
                <a:effectLst/>
                <a:latin typeface="+mn-lt"/>
                <a:ea typeface="+mn-ea"/>
                <a:cs typeface="+mn-cs"/>
              </a:rPr>
              <a:t>Sie können ein Gebot für die alte Rechtslage abgeben. Erfolgt die Genehmigung für das Biomassepaket, können sie ihr Gebot zurücknehmen und ein neues für die neue Rechtslage einreichen.</a:t>
            </a:r>
          </a:p>
          <a:p>
            <a:r>
              <a:rPr lang="de-DE" sz="1200" kern="1200" dirty="0" smtClean="0">
                <a:solidFill>
                  <a:schemeClr val="tx1"/>
                </a:solidFill>
                <a:effectLst/>
                <a:latin typeface="+mn-lt"/>
                <a:ea typeface="+mn-ea"/>
                <a:cs typeface="+mn-cs"/>
              </a:rPr>
              <a:t>Problem: Je nach Rechtslage sehen die Anlagenkonzepte völlig anders aus – die Teilnahme an den Ausschreibungen bedingt jedoch eine Genehmigung der Biomasseanlage, die bis vier Wochen vor dem Gebotstermin erteilt und an das Marktstammdatenregister gemeldet sein muss. Diese Prozedere ist aus unserer Sicht nicht praktikabel.</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Sollte die beihilferechtliche Genehmigung nicht bis zum 30. September 2025 erteilt sein, so fordern die Verbände eine kurzfristige Übergangslösung für Anlagen, die 2025 aus dem EEG fallen. Gefordert wird, dass die im Bundeshaushalt eingeplanten Mittel, die durch das Ausbleiben des Biomassepakets nicht verwendet werden, genutzt werden, um eine Rettungsmaßnahme ohne zusätzliche Kosten zu finanzieren. Diese Beihilfe könne ohne Gesetzesänderung und langwierige Notifizierung durch die Europäische Kommission umgesetzt werden und würde eine schnelle Hilfe ermöglichen. Inwiefern eine solche Lösung kurzfristig umsetzbar ist, kann die FNR nicht einschätzen. </a:t>
            </a:r>
          </a:p>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6</a:t>
            </a:fld>
            <a:endParaRPr lang="de-DE" dirty="0"/>
          </a:p>
        </p:txBody>
      </p:sp>
    </p:spTree>
    <p:extLst>
      <p:ext uri="{BB962C8B-B14F-4D97-AF65-F5344CB8AC3E}">
        <p14:creationId xmlns:p14="http://schemas.microsoft.com/office/powerpoint/2010/main" val="29519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7</a:t>
            </a:fld>
            <a:endParaRPr lang="de-DE" dirty="0"/>
          </a:p>
        </p:txBody>
      </p:sp>
    </p:spTree>
    <p:extLst>
      <p:ext uri="{BB962C8B-B14F-4D97-AF65-F5344CB8AC3E}">
        <p14:creationId xmlns:p14="http://schemas.microsoft.com/office/powerpoint/2010/main" val="25663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Potential nach Auffassung des LM 50.000 Hektar</a:t>
            </a:r>
            <a:r>
              <a:rPr lang="de-DE" baseline="0" dirty="0" smtClean="0"/>
              <a:t>, da hier </a:t>
            </a:r>
            <a:r>
              <a:rPr lang="de-DE" sz="1200" kern="1200" dirty="0" smtClean="0">
                <a:solidFill>
                  <a:schemeClr val="tx1"/>
                </a:solidFill>
                <a:effectLst/>
                <a:latin typeface="+mn-lt"/>
                <a:ea typeface="+mn-ea"/>
                <a:cs typeface="+mn-cs"/>
              </a:rPr>
              <a:t>nutzungseinschränkende Belange mitbewertet werden.</a:t>
            </a:r>
          </a:p>
          <a:p>
            <a:r>
              <a:rPr lang="de-DE" sz="1200" kern="1200" dirty="0" smtClean="0">
                <a:solidFill>
                  <a:schemeClr val="tx1"/>
                </a:solidFill>
                <a:effectLst/>
                <a:latin typeface="+mn-lt"/>
                <a:ea typeface="+mn-ea"/>
                <a:cs typeface="+mn-cs"/>
              </a:rPr>
              <a:t>WM geht von einer</a:t>
            </a:r>
            <a:r>
              <a:rPr lang="de-DE" sz="1200" kern="1200" baseline="0" dirty="0" smtClean="0">
                <a:solidFill>
                  <a:schemeClr val="tx1"/>
                </a:solidFill>
                <a:effectLst/>
                <a:latin typeface="+mn-lt"/>
                <a:ea typeface="+mn-ea"/>
                <a:cs typeface="+mn-cs"/>
              </a:rPr>
              <a:t> deutlich höheren Hektarzahl aus.</a:t>
            </a:r>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11</a:t>
            </a:fld>
            <a:endParaRPr lang="de-DE" dirty="0"/>
          </a:p>
        </p:txBody>
      </p:sp>
    </p:spTree>
    <p:extLst>
      <p:ext uri="{BB962C8B-B14F-4D97-AF65-F5344CB8AC3E}">
        <p14:creationId xmlns:p14="http://schemas.microsoft.com/office/powerpoint/2010/main" val="131963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13</a:t>
            </a:fld>
            <a:endParaRPr lang="de-DE" dirty="0"/>
          </a:p>
        </p:txBody>
      </p:sp>
    </p:spTree>
    <p:extLst>
      <p:ext uri="{BB962C8B-B14F-4D97-AF65-F5344CB8AC3E}">
        <p14:creationId xmlns:p14="http://schemas.microsoft.com/office/powerpoint/2010/main" val="330574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A30FF3-308F-4956-9A59-900071F70104}" type="slidenum">
              <a:rPr lang="de-DE" smtClean="0"/>
              <a:t>14</a:t>
            </a:fld>
            <a:endParaRPr lang="de-DE" dirty="0"/>
          </a:p>
        </p:txBody>
      </p:sp>
    </p:spTree>
    <p:extLst>
      <p:ext uri="{BB962C8B-B14F-4D97-AF65-F5344CB8AC3E}">
        <p14:creationId xmlns:p14="http://schemas.microsoft.com/office/powerpoint/2010/main" val="847945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66299-ECF8-44E2-B398-4B4CFAD18F2E}"/>
              </a:ext>
            </a:extLst>
          </p:cNvPr>
          <p:cNvSpPr>
            <a:spLocks noGrp="1"/>
          </p:cNvSpPr>
          <p:nvPr>
            <p:ph type="ctrTitle"/>
          </p:nvPr>
        </p:nvSpPr>
        <p:spPr>
          <a:xfrm>
            <a:off x="1223135" y="2475181"/>
            <a:ext cx="7099171" cy="1547009"/>
          </a:xfrm>
        </p:spPr>
        <p:txBody>
          <a:bodyPr anchor="t"/>
          <a:lstStyle>
            <a:lvl1pPr algn="l">
              <a:defRPr sz="3200">
                <a:solidFill>
                  <a:schemeClr val="tx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6BD807C-35D5-457B-8B1E-38BC96F7453B}"/>
              </a:ext>
            </a:extLst>
          </p:cNvPr>
          <p:cNvSpPr>
            <a:spLocks noGrp="1"/>
          </p:cNvSpPr>
          <p:nvPr>
            <p:ph type="subTitle" idx="1"/>
          </p:nvPr>
        </p:nvSpPr>
        <p:spPr>
          <a:xfrm>
            <a:off x="1223135" y="4152939"/>
            <a:ext cx="7111103" cy="1013448"/>
          </a:xfrm>
        </p:spPr>
        <p:txBody>
          <a:bodyPr anchor="t"/>
          <a:lstStyle>
            <a:lvl1pPr marL="0" indent="0" algn="l">
              <a:buNone/>
              <a:defRPr sz="2000">
                <a:solidFill>
                  <a:schemeClr val="tx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de-DE"/>
              <a:t>Formatvorlage des Untertitelmasters durch Klicken bearbeiten</a:t>
            </a:r>
            <a:endParaRPr lang="de-DE" dirty="0"/>
          </a:p>
        </p:txBody>
      </p:sp>
      <p:sp>
        <p:nvSpPr>
          <p:cNvPr id="43" name="Freihandform: Form 42">
            <a:extLst>
              <a:ext uri="{FF2B5EF4-FFF2-40B4-BE49-F238E27FC236}">
                <a16:creationId xmlns:a16="http://schemas.microsoft.com/office/drawing/2014/main" id="{41919716-A244-4B78-A295-8473FE011C77}"/>
              </a:ext>
            </a:extLst>
          </p:cNvPr>
          <p:cNvSpPr/>
          <p:nvPr/>
        </p:nvSpPr>
        <p:spPr>
          <a:xfrm>
            <a:off x="0" y="5166387"/>
            <a:ext cx="10691812" cy="2393288"/>
          </a:xfrm>
          <a:custGeom>
            <a:avLst/>
            <a:gdLst>
              <a:gd name="connsiteX0" fmla="*/ 10691812 w 10691812"/>
              <a:gd name="connsiteY0" fmla="*/ 0 h 2393288"/>
              <a:gd name="connsiteX1" fmla="*/ 10691812 w 10691812"/>
              <a:gd name="connsiteY1" fmla="*/ 2393288 h 2393288"/>
              <a:gd name="connsiteX2" fmla="*/ 0 w 10691812"/>
              <a:gd name="connsiteY2" fmla="*/ 2393288 h 2393288"/>
              <a:gd name="connsiteX3" fmla="*/ 0 w 10691812"/>
              <a:gd name="connsiteY3" fmla="*/ 685499 h 2393288"/>
              <a:gd name="connsiteX4" fmla="*/ 22057 w 10691812"/>
              <a:gd name="connsiteY4" fmla="*/ 683110 h 2393288"/>
              <a:gd name="connsiteX5" fmla="*/ 5345907 w 10691812"/>
              <a:gd name="connsiteY5" fmla="*/ 219651 h 2393288"/>
              <a:gd name="connsiteX6" fmla="*/ 10668716 w 10691812"/>
              <a:gd name="connsiteY6" fmla="*/ 571 h 23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2393288">
                <a:moveTo>
                  <a:pt x="10691812" y="0"/>
                </a:moveTo>
                <a:lnTo>
                  <a:pt x="10691812" y="2393288"/>
                </a:lnTo>
                <a:lnTo>
                  <a:pt x="0" y="2393288"/>
                </a:lnTo>
                <a:lnTo>
                  <a:pt x="0" y="685499"/>
                </a:lnTo>
                <a:lnTo>
                  <a:pt x="22057" y="683110"/>
                </a:lnTo>
                <a:cubicBezTo>
                  <a:pt x="608935" y="619932"/>
                  <a:pt x="3097006" y="358542"/>
                  <a:pt x="5345907" y="219651"/>
                </a:cubicBezTo>
                <a:cubicBezTo>
                  <a:pt x="7572587" y="82984"/>
                  <a:pt x="10077323" y="15345"/>
                  <a:pt x="10668716" y="571"/>
                </a:cubicBezTo>
                <a:close/>
              </a:path>
            </a:pathLst>
          </a:custGeom>
          <a:solidFill>
            <a:srgbClr val="0CA0D9"/>
          </a:solidFill>
          <a:ln w="12696" cap="flat">
            <a:noFill/>
            <a:prstDash val="solid"/>
            <a:miter/>
          </a:ln>
        </p:spPr>
        <p:txBody>
          <a:bodyPr rtlCol="0" anchor="ctr"/>
          <a:lstStyle/>
          <a:p>
            <a:endParaRPr lang="de-DE" dirty="0"/>
          </a:p>
        </p:txBody>
      </p:sp>
      <p:sp>
        <p:nvSpPr>
          <p:cNvPr id="49" name="Freihandform: Form 48">
            <a:extLst>
              <a:ext uri="{FF2B5EF4-FFF2-40B4-BE49-F238E27FC236}">
                <a16:creationId xmlns:a16="http://schemas.microsoft.com/office/drawing/2014/main" id="{24B17A13-4B06-4E37-9B8E-A99CB6612092}"/>
              </a:ext>
            </a:extLst>
          </p:cNvPr>
          <p:cNvSpPr/>
          <p:nvPr userDrawn="1"/>
        </p:nvSpPr>
        <p:spPr>
          <a:xfrm>
            <a:off x="0" y="6266731"/>
            <a:ext cx="10691812" cy="1292944"/>
          </a:xfrm>
          <a:custGeom>
            <a:avLst/>
            <a:gdLst>
              <a:gd name="connsiteX0" fmla="*/ 0 w 10691812"/>
              <a:gd name="connsiteY0" fmla="*/ 0 h 1292944"/>
              <a:gd name="connsiteX1" fmla="*/ 21830 w 10691812"/>
              <a:gd name="connsiteY1" fmla="*/ 401 h 1292944"/>
              <a:gd name="connsiteX2" fmla="*/ 5345906 w 10691812"/>
              <a:gd name="connsiteY2" fmla="*/ 165662 h 1292944"/>
              <a:gd name="connsiteX3" fmla="*/ 10669756 w 10691812"/>
              <a:gd name="connsiteY3" fmla="*/ 514484 h 1292944"/>
              <a:gd name="connsiteX4" fmla="*/ 10691812 w 10691812"/>
              <a:gd name="connsiteY4" fmla="*/ 516283 h 1292944"/>
              <a:gd name="connsiteX5" fmla="*/ 10691812 w 10691812"/>
              <a:gd name="connsiteY5" fmla="*/ 1292944 h 1292944"/>
              <a:gd name="connsiteX6" fmla="*/ 0 w 10691812"/>
              <a:gd name="connsiteY6" fmla="*/ 1292944 h 129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1292944">
                <a:moveTo>
                  <a:pt x="0" y="0"/>
                </a:moveTo>
                <a:lnTo>
                  <a:pt x="21830" y="401"/>
                </a:lnTo>
                <a:cubicBezTo>
                  <a:pt x="613240" y="11495"/>
                  <a:pt x="3118116" y="62328"/>
                  <a:pt x="5345906" y="165662"/>
                </a:cubicBezTo>
                <a:cubicBezTo>
                  <a:pt x="7594809" y="270107"/>
                  <a:pt x="10082878" y="466914"/>
                  <a:pt x="10669756" y="514484"/>
                </a:cubicBezTo>
                <a:lnTo>
                  <a:pt x="10691812" y="516283"/>
                </a:lnTo>
                <a:lnTo>
                  <a:pt x="10691812" y="1292944"/>
                </a:lnTo>
                <a:lnTo>
                  <a:pt x="0" y="1292944"/>
                </a:lnTo>
                <a:close/>
              </a:path>
            </a:pathLst>
          </a:custGeom>
          <a:solidFill>
            <a:srgbClr val="005E90"/>
          </a:solidFill>
          <a:ln w="12696" cap="flat">
            <a:noFill/>
            <a:prstDash val="solid"/>
            <a:miter/>
          </a:ln>
        </p:spPr>
        <p:txBody>
          <a:bodyPr rtlCol="0" anchor="ctr"/>
          <a:lstStyle/>
          <a:p>
            <a:endParaRPr lang="de-DE" dirty="0"/>
          </a:p>
        </p:txBody>
      </p:sp>
      <p:sp>
        <p:nvSpPr>
          <p:cNvPr id="51" name="Freihandform: Form 50">
            <a:extLst>
              <a:ext uri="{FF2B5EF4-FFF2-40B4-BE49-F238E27FC236}">
                <a16:creationId xmlns:a16="http://schemas.microsoft.com/office/drawing/2014/main" id="{0894267A-40DC-4CA9-82A3-EEC28AB137E4}"/>
              </a:ext>
            </a:extLst>
          </p:cNvPr>
          <p:cNvSpPr/>
          <p:nvPr/>
        </p:nvSpPr>
        <p:spPr>
          <a:xfrm>
            <a:off x="1" y="5635262"/>
            <a:ext cx="10691811" cy="384735"/>
          </a:xfrm>
          <a:custGeom>
            <a:avLst/>
            <a:gdLst>
              <a:gd name="connsiteX0" fmla="*/ 10691811 w 10691811"/>
              <a:gd name="connsiteY0" fmla="*/ 0 h 384735"/>
              <a:gd name="connsiteX1" fmla="*/ 10691811 w 10691811"/>
              <a:gd name="connsiteY1" fmla="*/ 18694 h 384735"/>
              <a:gd name="connsiteX2" fmla="*/ 10656647 w 10691811"/>
              <a:gd name="connsiteY2" fmla="*/ 19137 h 384735"/>
              <a:gd name="connsiteX3" fmla="*/ 5344636 w 10691811"/>
              <a:gd name="connsiteY3" fmla="*/ 136811 h 384735"/>
              <a:gd name="connsiteX4" fmla="*/ 31585 w 10691811"/>
              <a:gd name="connsiteY4" fmla="*/ 382940 h 384735"/>
              <a:gd name="connsiteX5" fmla="*/ 0 w 10691811"/>
              <a:gd name="connsiteY5" fmla="*/ 384735 h 384735"/>
              <a:gd name="connsiteX6" fmla="*/ 0 w 10691811"/>
              <a:gd name="connsiteY6" fmla="*/ 365577 h 384735"/>
              <a:gd name="connsiteX7" fmla="*/ 30369 w 10691811"/>
              <a:gd name="connsiteY7" fmla="*/ 363841 h 384735"/>
              <a:gd name="connsiteX8" fmla="*/ 5344636 w 10691811"/>
              <a:gd name="connsiteY8" fmla="*/ 117763 h 384735"/>
              <a:gd name="connsiteX9" fmla="*/ 10657011 w 10691811"/>
              <a:gd name="connsiteY9" fmla="*/ 505 h 38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1" h="384735">
                <a:moveTo>
                  <a:pt x="10691811" y="0"/>
                </a:moveTo>
                <a:lnTo>
                  <a:pt x="10691811" y="18694"/>
                </a:lnTo>
                <a:lnTo>
                  <a:pt x="10656647" y="19137"/>
                </a:lnTo>
                <a:cubicBezTo>
                  <a:pt x="10046330" y="27088"/>
                  <a:pt x="7545761" y="63477"/>
                  <a:pt x="5344636" y="136811"/>
                </a:cubicBezTo>
                <a:cubicBezTo>
                  <a:pt x="3121290" y="210144"/>
                  <a:pt x="637386" y="348617"/>
                  <a:pt x="31585" y="382940"/>
                </a:cubicBezTo>
                <a:lnTo>
                  <a:pt x="0" y="384735"/>
                </a:lnTo>
                <a:lnTo>
                  <a:pt x="0" y="365577"/>
                </a:lnTo>
                <a:lnTo>
                  <a:pt x="30369" y="363841"/>
                </a:lnTo>
                <a:cubicBezTo>
                  <a:pt x="636415" y="329292"/>
                  <a:pt x="3121290" y="189986"/>
                  <a:pt x="5344636" y="117763"/>
                </a:cubicBezTo>
                <a:cubicBezTo>
                  <a:pt x="7545761" y="45541"/>
                  <a:pt x="10047303" y="9290"/>
                  <a:pt x="10657011" y="505"/>
                </a:cubicBezTo>
                <a:close/>
              </a:path>
            </a:pathLst>
          </a:custGeom>
          <a:solidFill>
            <a:srgbClr val="95D5E1"/>
          </a:solidFill>
          <a:ln w="12696" cap="flat">
            <a:noFill/>
            <a:prstDash val="solid"/>
            <a:miter/>
          </a:ln>
        </p:spPr>
        <p:txBody>
          <a:bodyPr rtlCol="0" anchor="ctr"/>
          <a:lstStyle/>
          <a:p>
            <a:endParaRPr lang="de-DE" dirty="0"/>
          </a:p>
        </p:txBody>
      </p:sp>
      <p:sp>
        <p:nvSpPr>
          <p:cNvPr id="53" name="Freihandform: Form 52">
            <a:extLst>
              <a:ext uri="{FF2B5EF4-FFF2-40B4-BE49-F238E27FC236}">
                <a16:creationId xmlns:a16="http://schemas.microsoft.com/office/drawing/2014/main" id="{3104C4E7-FEE9-49BF-96C2-0D27FF2C1189}"/>
              </a:ext>
            </a:extLst>
          </p:cNvPr>
          <p:cNvSpPr/>
          <p:nvPr/>
        </p:nvSpPr>
        <p:spPr>
          <a:xfrm>
            <a:off x="0" y="5603780"/>
            <a:ext cx="10691812" cy="811698"/>
          </a:xfrm>
          <a:custGeom>
            <a:avLst/>
            <a:gdLst>
              <a:gd name="connsiteX0" fmla="*/ 0 w 10691812"/>
              <a:gd name="connsiteY0" fmla="*/ 0 h 811698"/>
              <a:gd name="connsiteX1" fmla="*/ 31411 w 10691812"/>
              <a:gd name="connsiteY1" fmla="*/ 907 h 811698"/>
              <a:gd name="connsiteX2" fmla="*/ 5344636 w 10691812"/>
              <a:gd name="connsiteY2" fmla="*/ 254641 h 811698"/>
              <a:gd name="connsiteX3" fmla="*/ 10659267 w 10691812"/>
              <a:gd name="connsiteY3" fmla="*/ 788429 h 811698"/>
              <a:gd name="connsiteX4" fmla="*/ 10691812 w 10691812"/>
              <a:gd name="connsiteY4" fmla="*/ 792491 h 811698"/>
              <a:gd name="connsiteX5" fmla="*/ 10691812 w 10691812"/>
              <a:gd name="connsiteY5" fmla="*/ 811698 h 811698"/>
              <a:gd name="connsiteX6" fmla="*/ 10657634 w 10691812"/>
              <a:gd name="connsiteY6" fmla="*/ 807425 h 811698"/>
              <a:gd name="connsiteX7" fmla="*/ 5343367 w 10691812"/>
              <a:gd name="connsiteY7" fmla="*/ 273689 h 811698"/>
              <a:gd name="connsiteX8" fmla="*/ 31409 w 10691812"/>
              <a:gd name="connsiteY8" fmla="*/ 19591 h 811698"/>
              <a:gd name="connsiteX9" fmla="*/ 0 w 10691812"/>
              <a:gd name="connsiteY9" fmla="*/ 18731 h 81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811698">
                <a:moveTo>
                  <a:pt x="0" y="0"/>
                </a:moveTo>
                <a:lnTo>
                  <a:pt x="31411" y="907"/>
                </a:lnTo>
                <a:cubicBezTo>
                  <a:pt x="641970" y="18807"/>
                  <a:pt x="3143513" y="96863"/>
                  <a:pt x="5344636" y="254641"/>
                </a:cubicBezTo>
                <a:cubicBezTo>
                  <a:pt x="7567983" y="413532"/>
                  <a:pt x="10053830" y="713394"/>
                  <a:pt x="10659267" y="788429"/>
                </a:cubicBezTo>
                <a:lnTo>
                  <a:pt x="10691812" y="792491"/>
                </a:lnTo>
                <a:lnTo>
                  <a:pt x="10691812" y="811698"/>
                </a:lnTo>
                <a:lnTo>
                  <a:pt x="10657634" y="807425"/>
                </a:lnTo>
                <a:cubicBezTo>
                  <a:pt x="10051588" y="732164"/>
                  <a:pt x="7566713" y="431467"/>
                  <a:pt x="5343367" y="273689"/>
                </a:cubicBezTo>
                <a:cubicBezTo>
                  <a:pt x="3143354" y="115910"/>
                  <a:pt x="641951" y="36882"/>
                  <a:pt x="31409" y="19591"/>
                </a:cubicBezTo>
                <a:lnTo>
                  <a:pt x="0" y="18731"/>
                </a:lnTo>
                <a:close/>
              </a:path>
            </a:pathLst>
          </a:custGeom>
          <a:solidFill>
            <a:srgbClr val="F2B700"/>
          </a:solidFill>
          <a:ln w="12696" cap="flat">
            <a:noFill/>
            <a:prstDash val="solid"/>
            <a:miter/>
          </a:ln>
        </p:spPr>
        <p:txBody>
          <a:bodyPr rtlCol="0" anchor="ctr"/>
          <a:lstStyle/>
          <a:p>
            <a:endParaRPr lang="de-DE" dirty="0"/>
          </a:p>
        </p:txBody>
      </p:sp>
      <p:sp>
        <p:nvSpPr>
          <p:cNvPr id="55" name="Freihandform: Form 54">
            <a:extLst>
              <a:ext uri="{FF2B5EF4-FFF2-40B4-BE49-F238E27FC236}">
                <a16:creationId xmlns:a16="http://schemas.microsoft.com/office/drawing/2014/main" id="{D1AC2CAF-0755-4242-AD36-416784D12B85}"/>
              </a:ext>
            </a:extLst>
          </p:cNvPr>
          <p:cNvSpPr/>
          <p:nvPr/>
        </p:nvSpPr>
        <p:spPr>
          <a:xfrm>
            <a:off x="0" y="5501712"/>
            <a:ext cx="10691812" cy="407580"/>
          </a:xfrm>
          <a:custGeom>
            <a:avLst/>
            <a:gdLst>
              <a:gd name="connsiteX0" fmla="*/ 0 w 10691812"/>
              <a:gd name="connsiteY0" fmla="*/ 0 h 407580"/>
              <a:gd name="connsiteX1" fmla="*/ 31411 w 10691812"/>
              <a:gd name="connsiteY1" fmla="*/ 423 h 407580"/>
              <a:gd name="connsiteX2" fmla="*/ 5344637 w 10691812"/>
              <a:gd name="connsiteY2" fmla="*/ 125597 h 407580"/>
              <a:gd name="connsiteX3" fmla="*/ 10658903 w 10691812"/>
              <a:gd name="connsiteY3" fmla="*/ 387734 h 407580"/>
              <a:gd name="connsiteX4" fmla="*/ 10691812 w 10691812"/>
              <a:gd name="connsiteY4" fmla="*/ 389726 h 407580"/>
              <a:gd name="connsiteX5" fmla="*/ 10691812 w 10691812"/>
              <a:gd name="connsiteY5" fmla="*/ 407580 h 407580"/>
              <a:gd name="connsiteX6" fmla="*/ 10657636 w 10691812"/>
              <a:gd name="connsiteY6" fmla="*/ 405512 h 407580"/>
              <a:gd name="connsiteX7" fmla="*/ 5344637 w 10691812"/>
              <a:gd name="connsiteY7" fmla="*/ 143375 h 407580"/>
              <a:gd name="connsiteX8" fmla="*/ 31411 w 10691812"/>
              <a:gd name="connsiteY8" fmla="*/ 19468 h 407580"/>
              <a:gd name="connsiteX9" fmla="*/ 0 w 10691812"/>
              <a:gd name="connsiteY9" fmla="*/ 19046 h 4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407580">
                <a:moveTo>
                  <a:pt x="0" y="0"/>
                </a:moveTo>
                <a:lnTo>
                  <a:pt x="31411" y="423"/>
                </a:lnTo>
                <a:cubicBezTo>
                  <a:pt x="641970" y="8930"/>
                  <a:pt x="3143512" y="47818"/>
                  <a:pt x="5344637" y="125597"/>
                </a:cubicBezTo>
                <a:cubicBezTo>
                  <a:pt x="7567983" y="203375"/>
                  <a:pt x="10052858" y="351154"/>
                  <a:pt x="10658903" y="387734"/>
                </a:cubicBezTo>
                <a:lnTo>
                  <a:pt x="10691812" y="389726"/>
                </a:lnTo>
                <a:lnTo>
                  <a:pt x="10691812" y="407580"/>
                </a:lnTo>
                <a:lnTo>
                  <a:pt x="10657636" y="405512"/>
                </a:lnTo>
                <a:cubicBezTo>
                  <a:pt x="10051608" y="368932"/>
                  <a:pt x="7566872" y="221153"/>
                  <a:pt x="5344637" y="143375"/>
                </a:cubicBezTo>
                <a:cubicBezTo>
                  <a:pt x="3143512" y="66708"/>
                  <a:pt x="641970" y="27958"/>
                  <a:pt x="31411" y="19468"/>
                </a:cubicBezTo>
                <a:lnTo>
                  <a:pt x="0" y="19046"/>
                </a:lnTo>
                <a:close/>
              </a:path>
            </a:pathLst>
          </a:custGeom>
          <a:solidFill>
            <a:srgbClr val="AA192B"/>
          </a:solidFill>
          <a:ln w="12696" cap="flat">
            <a:noFill/>
            <a:prstDash val="solid"/>
            <a:miter/>
          </a:ln>
        </p:spPr>
        <p:txBody>
          <a:bodyPr rtlCol="0" anchor="ctr"/>
          <a:lstStyle/>
          <a:p>
            <a:endParaRPr lang="de-DE" dirty="0"/>
          </a:p>
        </p:txBody>
      </p:sp>
      <p:pic>
        <p:nvPicPr>
          <p:cNvPr id="10" name="Grafik 9">
            <a:extLst>
              <a:ext uri="{FF2B5EF4-FFF2-40B4-BE49-F238E27FC236}">
                <a16:creationId xmlns:a16="http://schemas.microsoft.com/office/drawing/2014/main" id="{4C1168AF-46EB-4647-BC8A-D4E9F4520587}"/>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0242" y="438598"/>
            <a:ext cx="1777597" cy="1254559"/>
          </a:xfrm>
          <a:prstGeom prst="rect">
            <a:avLst/>
          </a:prstGeom>
        </p:spPr>
      </p:pic>
    </p:spTree>
    <p:extLst>
      <p:ext uri="{BB962C8B-B14F-4D97-AF65-F5344CB8AC3E}">
        <p14:creationId xmlns:p14="http://schemas.microsoft.com/office/powerpoint/2010/main" val="336041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80B0B724-74E1-41DB-BD36-964D5B5B11BC}"/>
              </a:ext>
            </a:extLst>
          </p:cNvPr>
          <p:cNvSpPr>
            <a:spLocks noGrp="1"/>
          </p:cNvSpPr>
          <p:nvPr>
            <p:ph type="pic" sz="quarter" idx="12"/>
          </p:nvPr>
        </p:nvSpPr>
        <p:spPr>
          <a:xfrm>
            <a:off x="0" y="2"/>
            <a:ext cx="10691813" cy="630000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dirty="0"/>
              <a:t>Bild durch Klicken auf Symbol hinzufügen</a:t>
            </a:r>
          </a:p>
        </p:txBody>
      </p:sp>
      <p:sp>
        <p:nvSpPr>
          <p:cNvPr id="3" name="Fußzeilenplatzhalter 2">
            <a:extLst>
              <a:ext uri="{FF2B5EF4-FFF2-40B4-BE49-F238E27FC236}">
                <a16:creationId xmlns:a16="http://schemas.microsoft.com/office/drawing/2014/main" id="{CE4CCA1A-E770-44F4-8710-7CF786EEAD60}"/>
              </a:ext>
            </a:extLst>
          </p:cNvPr>
          <p:cNvSpPr>
            <a:spLocks noGrp="1"/>
          </p:cNvSpPr>
          <p:nvPr>
            <p:ph type="ftr" sz="quarter" idx="13"/>
          </p:nvPr>
        </p:nvSpPr>
        <p:spPr/>
        <p:txBody>
          <a:bodyPr/>
          <a:lstStyle/>
          <a:p>
            <a:endParaRPr lang="de-DE" dirty="0"/>
          </a:p>
        </p:txBody>
      </p:sp>
      <p:sp>
        <p:nvSpPr>
          <p:cNvPr id="13" name="Textplatzhalter 6">
            <a:extLst>
              <a:ext uri="{FF2B5EF4-FFF2-40B4-BE49-F238E27FC236}">
                <a16:creationId xmlns:a16="http://schemas.microsoft.com/office/drawing/2014/main" id="{7869E8DE-07EB-490F-90D2-120E3FFD5DE9}"/>
              </a:ext>
            </a:extLst>
          </p:cNvPr>
          <p:cNvSpPr>
            <a:spLocks noGrp="1"/>
          </p:cNvSpPr>
          <p:nvPr>
            <p:ph type="body" sz="quarter" idx="14" hasCustomPrompt="1"/>
          </p:nvPr>
        </p:nvSpPr>
        <p:spPr>
          <a:xfrm>
            <a:off x="593726" y="6349561"/>
            <a:ext cx="9504362"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332958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A4126A92-F7E8-41DF-8341-47C0BB774E43}"/>
              </a:ext>
            </a:extLst>
          </p:cNvPr>
          <p:cNvSpPr/>
          <p:nvPr userDrawn="1"/>
        </p:nvSpPr>
        <p:spPr>
          <a:xfrm>
            <a:off x="1" y="2537922"/>
            <a:ext cx="10690087" cy="5021753"/>
          </a:xfrm>
          <a:custGeom>
            <a:avLst/>
            <a:gdLst>
              <a:gd name="connsiteX0" fmla="*/ 0 w 10690087"/>
              <a:gd name="connsiteY0" fmla="*/ 0 h 5021753"/>
              <a:gd name="connsiteX1" fmla="*/ 21828 w 10690087"/>
              <a:gd name="connsiteY1" fmla="*/ 539 h 5021753"/>
              <a:gd name="connsiteX2" fmla="*/ 5344636 w 10690087"/>
              <a:gd name="connsiteY2" fmla="*/ 220887 h 5021753"/>
              <a:gd name="connsiteX3" fmla="*/ 10668486 w 10690087"/>
              <a:gd name="connsiteY3" fmla="*/ 684346 h 5021753"/>
              <a:gd name="connsiteX4" fmla="*/ 10690087 w 10690087"/>
              <a:gd name="connsiteY4" fmla="*/ 686679 h 5021753"/>
              <a:gd name="connsiteX5" fmla="*/ 10690087 w 10690087"/>
              <a:gd name="connsiteY5" fmla="*/ 5021753 h 5021753"/>
              <a:gd name="connsiteX6" fmla="*/ 0 w 10690087"/>
              <a:gd name="connsiteY6" fmla="*/ 5021753 h 50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087" h="5021753">
                <a:moveTo>
                  <a:pt x="0" y="0"/>
                </a:moveTo>
                <a:lnTo>
                  <a:pt x="21828" y="539"/>
                </a:lnTo>
                <a:cubicBezTo>
                  <a:pt x="613220" y="15331"/>
                  <a:pt x="3117957" y="83109"/>
                  <a:pt x="5344636" y="220887"/>
                </a:cubicBezTo>
                <a:cubicBezTo>
                  <a:pt x="7593538" y="359777"/>
                  <a:pt x="10081608" y="621168"/>
                  <a:pt x="10668486" y="684346"/>
                </a:cubicBezTo>
                <a:lnTo>
                  <a:pt x="10690087" y="686679"/>
                </a:lnTo>
                <a:lnTo>
                  <a:pt x="10690087" y="5021753"/>
                </a:lnTo>
                <a:lnTo>
                  <a:pt x="0" y="5021753"/>
                </a:lnTo>
                <a:close/>
              </a:path>
            </a:pathLst>
          </a:custGeom>
          <a:solidFill>
            <a:srgbClr val="005E90"/>
          </a:solidFill>
          <a:ln w="12696" cap="flat">
            <a:noFill/>
            <a:prstDash val="solid"/>
            <a:miter/>
          </a:ln>
        </p:spPr>
        <p:txBody>
          <a:bodyPr rtlCol="0" anchor="ctr"/>
          <a:lstStyle/>
          <a:p>
            <a:endParaRPr lang="de-DE" dirty="0"/>
          </a:p>
        </p:txBody>
      </p:sp>
      <p:sp>
        <p:nvSpPr>
          <p:cNvPr id="50" name="Freihandform: Form 49">
            <a:extLst>
              <a:ext uri="{FF2B5EF4-FFF2-40B4-BE49-F238E27FC236}">
                <a16:creationId xmlns:a16="http://schemas.microsoft.com/office/drawing/2014/main" id="{DB5BF16A-ED30-4BDE-BA9B-6E593C80B686}"/>
              </a:ext>
            </a:extLst>
          </p:cNvPr>
          <p:cNvSpPr/>
          <p:nvPr/>
        </p:nvSpPr>
        <p:spPr>
          <a:xfrm>
            <a:off x="0" y="2664537"/>
            <a:ext cx="10690088" cy="936173"/>
          </a:xfrm>
          <a:custGeom>
            <a:avLst/>
            <a:gdLst>
              <a:gd name="connsiteX0" fmla="*/ 0 w 10690088"/>
              <a:gd name="connsiteY0" fmla="*/ 0 h 936173"/>
              <a:gd name="connsiteX1" fmla="*/ 33950 w 10690088"/>
              <a:gd name="connsiteY1" fmla="*/ 1141 h 936173"/>
              <a:gd name="connsiteX2" fmla="*/ 5345908 w 10690088"/>
              <a:gd name="connsiteY2" fmla="*/ 294909 h 936173"/>
              <a:gd name="connsiteX3" fmla="*/ 10659323 w 10690088"/>
              <a:gd name="connsiteY3" fmla="*/ 913333 h 936173"/>
              <a:gd name="connsiteX4" fmla="*/ 10690088 w 10690088"/>
              <a:gd name="connsiteY4" fmla="*/ 917799 h 936173"/>
              <a:gd name="connsiteX5" fmla="*/ 10690088 w 10690088"/>
              <a:gd name="connsiteY5" fmla="*/ 936173 h 936173"/>
              <a:gd name="connsiteX6" fmla="*/ 10657692 w 10690088"/>
              <a:gd name="connsiteY6" fmla="*/ 931528 h 936173"/>
              <a:gd name="connsiteX7" fmla="*/ 5345908 w 10690088"/>
              <a:gd name="connsiteY7" fmla="*/ 312687 h 936173"/>
              <a:gd name="connsiteX8" fmla="*/ 33898 w 10690088"/>
              <a:gd name="connsiteY8" fmla="*/ 19822 h 936173"/>
              <a:gd name="connsiteX9" fmla="*/ 0 w 10690088"/>
              <a:gd name="connsiteY9" fmla="*/ 18724 h 9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936173">
                <a:moveTo>
                  <a:pt x="0" y="0"/>
                </a:moveTo>
                <a:lnTo>
                  <a:pt x="33950" y="1141"/>
                </a:lnTo>
                <a:cubicBezTo>
                  <a:pt x="644492" y="21853"/>
                  <a:pt x="3145895" y="112686"/>
                  <a:pt x="5345908" y="294909"/>
                </a:cubicBezTo>
                <a:cubicBezTo>
                  <a:pt x="7569254" y="478244"/>
                  <a:pt x="10054129" y="825885"/>
                  <a:pt x="10659323" y="913333"/>
                </a:cubicBezTo>
                <a:lnTo>
                  <a:pt x="10690088" y="917799"/>
                </a:lnTo>
                <a:lnTo>
                  <a:pt x="10690088" y="936173"/>
                </a:lnTo>
                <a:lnTo>
                  <a:pt x="10657692" y="931528"/>
                </a:lnTo>
                <a:cubicBezTo>
                  <a:pt x="10051908" y="844913"/>
                  <a:pt x="7568143" y="497133"/>
                  <a:pt x="5345908" y="312687"/>
                </a:cubicBezTo>
                <a:cubicBezTo>
                  <a:pt x="3144784" y="131575"/>
                  <a:pt x="644214" y="39908"/>
                  <a:pt x="33898" y="19822"/>
                </a:cubicBezTo>
                <a:lnTo>
                  <a:pt x="0" y="18724"/>
                </a:lnTo>
                <a:close/>
              </a:path>
            </a:pathLst>
          </a:custGeom>
          <a:solidFill>
            <a:srgbClr val="95D5E1"/>
          </a:solidFill>
          <a:ln w="12696" cap="flat">
            <a:noFill/>
            <a:prstDash val="solid"/>
            <a:miter/>
          </a:ln>
        </p:spPr>
        <p:txBody>
          <a:bodyPr rtlCol="0" anchor="ctr"/>
          <a:lstStyle/>
          <a:p>
            <a:endParaRPr lang="de-DE" dirty="0"/>
          </a:p>
        </p:txBody>
      </p:sp>
      <p:sp>
        <p:nvSpPr>
          <p:cNvPr id="52" name="Freihandform: Form 51">
            <a:extLst>
              <a:ext uri="{FF2B5EF4-FFF2-40B4-BE49-F238E27FC236}">
                <a16:creationId xmlns:a16="http://schemas.microsoft.com/office/drawing/2014/main" id="{8058C2D5-1192-47DC-B26D-6538684BCF25}"/>
              </a:ext>
            </a:extLst>
          </p:cNvPr>
          <p:cNvSpPr/>
          <p:nvPr/>
        </p:nvSpPr>
        <p:spPr>
          <a:xfrm>
            <a:off x="1" y="2660096"/>
            <a:ext cx="10690087" cy="838070"/>
          </a:xfrm>
          <a:custGeom>
            <a:avLst/>
            <a:gdLst>
              <a:gd name="connsiteX0" fmla="*/ 10690087 w 10690087"/>
              <a:gd name="connsiteY0" fmla="*/ 0 h 838070"/>
              <a:gd name="connsiteX1" fmla="*/ 10690087 w 10690087"/>
              <a:gd name="connsiteY1" fmla="*/ 19374 h 838070"/>
              <a:gd name="connsiteX2" fmla="*/ 10657916 w 10690087"/>
              <a:gd name="connsiteY2" fmla="*/ 20339 h 838070"/>
              <a:gd name="connsiteX3" fmla="*/ 5345906 w 10690087"/>
              <a:gd name="connsiteY3" fmla="*/ 281572 h 838070"/>
              <a:gd name="connsiteX4" fmla="*/ 32855 w 10690087"/>
              <a:gd name="connsiteY4" fmla="*/ 833850 h 838070"/>
              <a:gd name="connsiteX5" fmla="*/ 0 w 10690087"/>
              <a:gd name="connsiteY5" fmla="*/ 838070 h 838070"/>
              <a:gd name="connsiteX6" fmla="*/ 0 w 10690087"/>
              <a:gd name="connsiteY6" fmla="*/ 818701 h 838070"/>
              <a:gd name="connsiteX7" fmla="*/ 30369 w 10690087"/>
              <a:gd name="connsiteY7" fmla="*/ 814802 h 838070"/>
              <a:gd name="connsiteX8" fmla="*/ 5344636 w 10690087"/>
              <a:gd name="connsiteY8" fmla="*/ 262524 h 838070"/>
              <a:gd name="connsiteX9" fmla="*/ 10657861 w 10690087"/>
              <a:gd name="connsiteY9" fmla="*/ 926 h 83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7" h="838070">
                <a:moveTo>
                  <a:pt x="10690087" y="0"/>
                </a:moveTo>
                <a:lnTo>
                  <a:pt x="10690087" y="19374"/>
                </a:lnTo>
                <a:lnTo>
                  <a:pt x="10657916" y="20339"/>
                </a:lnTo>
                <a:cubicBezTo>
                  <a:pt x="10047600" y="38793"/>
                  <a:pt x="7547030" y="119349"/>
                  <a:pt x="5345906" y="281572"/>
                </a:cubicBezTo>
                <a:cubicBezTo>
                  <a:pt x="3122560" y="446018"/>
                  <a:pt x="638656" y="756298"/>
                  <a:pt x="32855" y="833850"/>
                </a:cubicBezTo>
                <a:lnTo>
                  <a:pt x="0" y="838070"/>
                </a:lnTo>
                <a:lnTo>
                  <a:pt x="0" y="818701"/>
                </a:lnTo>
                <a:lnTo>
                  <a:pt x="30369" y="814802"/>
                </a:lnTo>
                <a:cubicBezTo>
                  <a:pt x="636415" y="737250"/>
                  <a:pt x="3121290" y="426970"/>
                  <a:pt x="5344636" y="262524"/>
                </a:cubicBezTo>
                <a:cubicBezTo>
                  <a:pt x="7545761" y="100301"/>
                  <a:pt x="10047303" y="18773"/>
                  <a:pt x="10657861" y="926"/>
                </a:cubicBezTo>
                <a:close/>
              </a:path>
            </a:pathLst>
          </a:custGeom>
          <a:solidFill>
            <a:srgbClr val="F2B700"/>
          </a:solidFill>
          <a:ln w="12696" cap="flat">
            <a:noFill/>
            <a:prstDash val="solid"/>
            <a:miter/>
          </a:ln>
        </p:spPr>
        <p:txBody>
          <a:bodyPr rtlCol="0" anchor="ctr"/>
          <a:lstStyle/>
          <a:p>
            <a:endParaRPr lang="de-DE" dirty="0"/>
          </a:p>
        </p:txBody>
      </p:sp>
      <p:sp>
        <p:nvSpPr>
          <p:cNvPr id="54" name="Freihandform: Form 53">
            <a:extLst>
              <a:ext uri="{FF2B5EF4-FFF2-40B4-BE49-F238E27FC236}">
                <a16:creationId xmlns:a16="http://schemas.microsoft.com/office/drawing/2014/main" id="{6F18FE9C-9C60-49A9-94C3-97341432BCF6}"/>
              </a:ext>
            </a:extLst>
          </p:cNvPr>
          <p:cNvSpPr/>
          <p:nvPr/>
        </p:nvSpPr>
        <p:spPr>
          <a:xfrm>
            <a:off x="0" y="2510431"/>
            <a:ext cx="10690088" cy="528105"/>
          </a:xfrm>
          <a:custGeom>
            <a:avLst/>
            <a:gdLst>
              <a:gd name="connsiteX0" fmla="*/ 10690088 w 10690088"/>
              <a:gd name="connsiteY0" fmla="*/ 0 h 528105"/>
              <a:gd name="connsiteX1" fmla="*/ 10690088 w 10690088"/>
              <a:gd name="connsiteY1" fmla="*/ 19048 h 528105"/>
              <a:gd name="connsiteX2" fmla="*/ 10657917 w 10690088"/>
              <a:gd name="connsiteY2" fmla="*/ 19621 h 528105"/>
              <a:gd name="connsiteX3" fmla="*/ 5345907 w 10690088"/>
              <a:gd name="connsiteY3" fmla="*/ 182347 h 528105"/>
              <a:gd name="connsiteX4" fmla="*/ 32908 w 10690088"/>
              <a:gd name="connsiteY4" fmla="*/ 525474 h 528105"/>
              <a:gd name="connsiteX5" fmla="*/ 0 w 10690088"/>
              <a:gd name="connsiteY5" fmla="*/ 528105 h 528105"/>
              <a:gd name="connsiteX6" fmla="*/ 0 w 10690088"/>
              <a:gd name="connsiteY6" fmla="*/ 508956 h 528105"/>
              <a:gd name="connsiteX7" fmla="*/ 31640 w 10690088"/>
              <a:gd name="connsiteY7" fmla="*/ 506426 h 528105"/>
              <a:gd name="connsiteX8" fmla="*/ 5345907 w 10690088"/>
              <a:gd name="connsiteY8" fmla="*/ 163299 h 528105"/>
              <a:gd name="connsiteX9" fmla="*/ 10657917 w 10690088"/>
              <a:gd name="connsiteY9" fmla="*/ 573 h 5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528105">
                <a:moveTo>
                  <a:pt x="10690088" y="0"/>
                </a:moveTo>
                <a:lnTo>
                  <a:pt x="10690088" y="19048"/>
                </a:lnTo>
                <a:lnTo>
                  <a:pt x="10657917" y="19621"/>
                </a:lnTo>
                <a:cubicBezTo>
                  <a:pt x="10047601" y="30680"/>
                  <a:pt x="7547031" y="81236"/>
                  <a:pt x="5345907" y="182347"/>
                </a:cubicBezTo>
                <a:cubicBezTo>
                  <a:pt x="3123672" y="284570"/>
                  <a:pt x="638935" y="477210"/>
                  <a:pt x="32908" y="525474"/>
                </a:cubicBezTo>
                <a:lnTo>
                  <a:pt x="0" y="528105"/>
                </a:lnTo>
                <a:lnTo>
                  <a:pt x="0" y="508956"/>
                </a:lnTo>
                <a:lnTo>
                  <a:pt x="31640" y="506426"/>
                </a:lnTo>
                <a:cubicBezTo>
                  <a:pt x="637686" y="458162"/>
                  <a:pt x="3122561" y="265522"/>
                  <a:pt x="5345907" y="163299"/>
                </a:cubicBezTo>
                <a:cubicBezTo>
                  <a:pt x="7547031" y="62188"/>
                  <a:pt x="10047601" y="11632"/>
                  <a:pt x="10657917" y="573"/>
                </a:cubicBezTo>
                <a:close/>
              </a:path>
            </a:pathLst>
          </a:custGeom>
          <a:solidFill>
            <a:srgbClr val="AA192B"/>
          </a:solidFill>
          <a:ln w="12696" cap="flat">
            <a:noFill/>
            <a:prstDash val="solid"/>
            <a:miter/>
          </a:ln>
        </p:spPr>
        <p:txBody>
          <a:bodyPr rtlCol="0" anchor="ctr"/>
          <a:lstStyle/>
          <a:p>
            <a:endParaRPr lang="de-DE" dirty="0"/>
          </a:p>
        </p:txBody>
      </p:sp>
      <p:sp>
        <p:nvSpPr>
          <p:cNvPr id="7" name="Textplatzhalter 6">
            <a:extLst>
              <a:ext uri="{FF2B5EF4-FFF2-40B4-BE49-F238E27FC236}">
                <a16:creationId xmlns:a16="http://schemas.microsoft.com/office/drawing/2014/main" id="{26F91E02-642A-422A-A20C-68C28ECCCF57}"/>
              </a:ext>
            </a:extLst>
          </p:cNvPr>
          <p:cNvSpPr>
            <a:spLocks noGrp="1"/>
          </p:cNvSpPr>
          <p:nvPr>
            <p:ph type="body" sz="quarter" idx="10"/>
          </p:nvPr>
        </p:nvSpPr>
        <p:spPr>
          <a:xfrm>
            <a:off x="593725" y="3679445"/>
            <a:ext cx="9504363" cy="2869200"/>
          </a:xfrm>
        </p:spPr>
        <p:txBody>
          <a:bodyPr anchor="b"/>
          <a:lstStyle>
            <a:lvl1pPr>
              <a:defRPr>
                <a:solidFill>
                  <a:schemeClr val="bg1"/>
                </a:solidFill>
              </a:defRPr>
            </a:lvl1pPr>
            <a:lvl2pPr marL="0" indent="0">
              <a:buFont typeface="Arial" panose="020B0604020202020204" pitchFamily="34" charse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Formatvorlagen des Textmasters bearbeiten</a:t>
            </a:r>
          </a:p>
        </p:txBody>
      </p:sp>
      <p:sp>
        <p:nvSpPr>
          <p:cNvPr id="3" name="Titel 2">
            <a:extLst>
              <a:ext uri="{FF2B5EF4-FFF2-40B4-BE49-F238E27FC236}">
                <a16:creationId xmlns:a16="http://schemas.microsoft.com/office/drawing/2014/main" id="{E81F9BDF-D3DC-4D4B-B791-3E0CE0B77875}"/>
              </a:ext>
            </a:extLst>
          </p:cNvPr>
          <p:cNvSpPr>
            <a:spLocks noGrp="1"/>
          </p:cNvSpPr>
          <p:nvPr>
            <p:ph type="title"/>
          </p:nvPr>
        </p:nvSpPr>
        <p:spPr>
          <a:xfrm>
            <a:off x="593726" y="1272895"/>
            <a:ext cx="7739998" cy="814754"/>
          </a:xfrm>
        </p:spPr>
        <p:txBody>
          <a:bodyPr anchor="b"/>
          <a:lstStyle/>
          <a:p>
            <a:r>
              <a:rPr lang="de-DE"/>
              <a:t>Titelmasterformat durch Klicken bearbeiten</a:t>
            </a:r>
            <a:endParaRPr lang="de-DE" dirty="0"/>
          </a:p>
        </p:txBody>
      </p:sp>
      <p:pic>
        <p:nvPicPr>
          <p:cNvPr id="9" name="Grafik 8">
            <a:extLst>
              <a:ext uri="{FF2B5EF4-FFF2-40B4-BE49-F238E27FC236}">
                <a16:creationId xmlns:a16="http://schemas.microsoft.com/office/drawing/2014/main" id="{1E7E1CCA-0A91-4931-9285-9680EF43001E}"/>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0242" y="438598"/>
            <a:ext cx="1777597" cy="1254559"/>
          </a:xfrm>
          <a:prstGeom prst="rect">
            <a:avLst/>
          </a:prstGeom>
        </p:spPr>
      </p:pic>
    </p:spTree>
    <p:extLst>
      <p:ext uri="{BB962C8B-B14F-4D97-AF65-F5344CB8AC3E}">
        <p14:creationId xmlns:p14="http://schemas.microsoft.com/office/powerpoint/2010/main" val="3142506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34473" y="301320"/>
            <a:ext cx="9622211" cy="1261800"/>
          </a:xfrm>
          <a:prstGeom prst="rect">
            <a:avLst/>
          </a:prstGeom>
        </p:spPr>
        <p:txBody>
          <a:bodyPr lIns="0" tIns="0" rIns="0" bIns="0" anchor="ctr">
            <a:noAutofit/>
          </a:bodyPr>
          <a:lstStyle/>
          <a:p>
            <a:pPr algn="ctr"/>
            <a:r>
              <a:rPr lang="de-DE" sz="3501" b="0" strike="noStrike" spc="-1">
                <a:latin typeface="Calibri"/>
              </a:rPr>
              <a:t>Titelmasterformat durch Klicken bearbeiten</a:t>
            </a:r>
          </a:p>
        </p:txBody>
      </p:sp>
      <p:sp>
        <p:nvSpPr>
          <p:cNvPr id="148" name="PlaceHolder 2"/>
          <p:cNvSpPr>
            <a:spLocks noGrp="1"/>
          </p:cNvSpPr>
          <p:nvPr>
            <p:ph type="body"/>
          </p:nvPr>
        </p:nvSpPr>
        <p:spPr>
          <a:xfrm>
            <a:off x="534473" y="1768680"/>
            <a:ext cx="9622211" cy="4384080"/>
          </a:xfrm>
          <a:prstGeom prst="rect">
            <a:avLst/>
          </a:prstGeom>
        </p:spPr>
        <p:txBody>
          <a:bodyPr lIns="0" tIns="0" rIns="0" bIns="0">
            <a:normAutofit/>
          </a:bodyPr>
          <a:lstStyle/>
          <a:p>
            <a:pPr lvl="0"/>
            <a:r>
              <a:rPr lang="de-DE" sz="2546" b="0" strike="noStrike" spc="-1">
                <a:latin typeface="Calibri"/>
              </a:rPr>
              <a:t>Formatvorlagen des Textmasters bearbeiten</a:t>
            </a:r>
          </a:p>
        </p:txBody>
      </p:sp>
      <p:sp>
        <p:nvSpPr>
          <p:cNvPr id="4" name="PlaceHolder 3"/>
          <p:cNvSpPr>
            <a:spLocks noGrp="1"/>
          </p:cNvSpPr>
          <p:nvPr>
            <p:ph type="ftr" idx="3"/>
          </p:nvPr>
        </p:nvSpPr>
        <p:spPr/>
        <p:txBody>
          <a:bodyPr/>
          <a:lstStyle/>
          <a:p>
            <a:r>
              <a:rPr lang="de-DE" dirty="0"/>
              <a:t>Landeszootag</a:t>
            </a:r>
            <a:endParaRPr dirty="0"/>
          </a:p>
        </p:txBody>
      </p:sp>
    </p:spTree>
    <p:extLst>
      <p:ext uri="{BB962C8B-B14F-4D97-AF65-F5344CB8AC3E}">
        <p14:creationId xmlns:p14="http://schemas.microsoft.com/office/powerpoint/2010/main" val="352891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7920000" cy="48245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D54D2F87-7D92-48CD-AF34-F3B1CBC1A602}"/>
              </a:ext>
            </a:extLst>
          </p:cNvPr>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78108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6" y="1655601"/>
            <a:ext cx="4643438" cy="48245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a:extLst>
              <a:ext uri="{FF2B5EF4-FFF2-40B4-BE49-F238E27FC236}">
                <a16:creationId xmlns:a16="http://schemas.microsoft.com/office/drawing/2014/main" id="{0271B0DA-9B58-429B-AA0B-858FA0ED2037}"/>
              </a:ext>
            </a:extLst>
          </p:cNvPr>
          <p:cNvSpPr>
            <a:spLocks noGrp="1"/>
          </p:cNvSpPr>
          <p:nvPr>
            <p:ph idx="10"/>
          </p:nvPr>
        </p:nvSpPr>
        <p:spPr>
          <a:xfrm>
            <a:off x="5454650" y="1655601"/>
            <a:ext cx="4643437" cy="48245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a:extLst>
              <a:ext uri="{FF2B5EF4-FFF2-40B4-BE49-F238E27FC236}">
                <a16:creationId xmlns:a16="http://schemas.microsoft.com/office/drawing/2014/main" id="{E4FD529C-0FB3-4A8C-B273-A469C0BA1D00}"/>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311180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mit BU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6264276" cy="48245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7073900" y="1727200"/>
            <a:ext cx="3024189" cy="1979612"/>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dirty="0"/>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7073900" y="3814823"/>
            <a:ext cx="3024189" cy="2665352"/>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3736FE5E-EC01-4747-8A2E-F022454A28AA}"/>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180148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und Bild mit BU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5" y="1655601"/>
            <a:ext cx="4643438" cy="48245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5454650" y="1727200"/>
            <a:ext cx="4643438" cy="295172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dirty="0"/>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5454650" y="4786931"/>
            <a:ext cx="4643438" cy="1693244"/>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04EA4C47-724C-4474-9481-67123ABBCE2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125091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Titelmasterformat durch Klicken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7073900" y="1655601"/>
            <a:ext cx="3024187" cy="48245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27207"/>
            <a:ext cx="6264273" cy="4550086"/>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dirty="0"/>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endParaRPr lang="de-DE" dirty="0"/>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356092"/>
            <a:ext cx="6264273"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295106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ilder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Titelmasterformat durch Klicken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593726" y="4303184"/>
            <a:ext cx="3024187" cy="194620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dirty="0"/>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endParaRPr lang="de-DE" dirty="0"/>
          </a:p>
        </p:txBody>
      </p:sp>
      <p:sp>
        <p:nvSpPr>
          <p:cNvPr id="9" name="Inhaltsplatzhalter 2">
            <a:extLst>
              <a:ext uri="{FF2B5EF4-FFF2-40B4-BE49-F238E27FC236}">
                <a16:creationId xmlns:a16="http://schemas.microsoft.com/office/drawing/2014/main" id="{D266A46E-5E31-4F2D-9CCF-54710495D3B0}"/>
              </a:ext>
            </a:extLst>
          </p:cNvPr>
          <p:cNvSpPr>
            <a:spLocks noGrp="1"/>
          </p:cNvSpPr>
          <p:nvPr>
            <p:ph idx="15"/>
          </p:nvPr>
        </p:nvSpPr>
        <p:spPr>
          <a:xfrm>
            <a:off x="3833813" y="4303184"/>
            <a:ext cx="3024187" cy="194620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Bildplatzhalter 6">
            <a:extLst>
              <a:ext uri="{FF2B5EF4-FFF2-40B4-BE49-F238E27FC236}">
                <a16:creationId xmlns:a16="http://schemas.microsoft.com/office/drawing/2014/main" id="{930367BB-C6F3-4CC8-9276-F7A1AC906EFB}"/>
              </a:ext>
            </a:extLst>
          </p:cNvPr>
          <p:cNvSpPr>
            <a:spLocks noGrp="1"/>
          </p:cNvSpPr>
          <p:nvPr>
            <p:ph type="pic" sz="quarter" idx="16"/>
          </p:nvPr>
        </p:nvSpPr>
        <p:spPr>
          <a:xfrm>
            <a:off x="3833813"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dirty="0"/>
              <a:t>Bild durch Klicken auf Symbol hinzufügen</a:t>
            </a:r>
          </a:p>
        </p:txBody>
      </p:sp>
      <p:sp>
        <p:nvSpPr>
          <p:cNvPr id="12" name="Inhaltsplatzhalter 2">
            <a:extLst>
              <a:ext uri="{FF2B5EF4-FFF2-40B4-BE49-F238E27FC236}">
                <a16:creationId xmlns:a16="http://schemas.microsoft.com/office/drawing/2014/main" id="{79A4E42F-58DC-4F37-B710-360091302ABE}"/>
              </a:ext>
            </a:extLst>
          </p:cNvPr>
          <p:cNvSpPr>
            <a:spLocks noGrp="1"/>
          </p:cNvSpPr>
          <p:nvPr>
            <p:ph idx="17"/>
          </p:nvPr>
        </p:nvSpPr>
        <p:spPr>
          <a:xfrm>
            <a:off x="7073900" y="4303184"/>
            <a:ext cx="3024187" cy="194620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6">
            <a:extLst>
              <a:ext uri="{FF2B5EF4-FFF2-40B4-BE49-F238E27FC236}">
                <a16:creationId xmlns:a16="http://schemas.microsoft.com/office/drawing/2014/main" id="{8A9B2745-F4B5-4302-BD74-7482FA6EEF94}"/>
              </a:ext>
            </a:extLst>
          </p:cNvPr>
          <p:cNvSpPr>
            <a:spLocks noGrp="1"/>
          </p:cNvSpPr>
          <p:nvPr>
            <p:ph type="pic" sz="quarter" idx="18"/>
          </p:nvPr>
        </p:nvSpPr>
        <p:spPr>
          <a:xfrm>
            <a:off x="7073900"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dirty="0"/>
              <a:t>Bild durch Klicken auf Symbol hinzufügen</a:t>
            </a:r>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290591"/>
            <a:ext cx="9504362" cy="225550"/>
          </a:xfrm>
        </p:spPr>
        <p:txBody>
          <a:bodyPr anchor="b"/>
          <a:lstStyle>
            <a:lvl1pPr algn="r">
              <a:defRPr sz="1100"/>
            </a:lvl1pPr>
          </a:lstStyle>
          <a:p>
            <a:pPr lvl="0"/>
            <a:r>
              <a:rPr lang="de-DE" dirty="0"/>
              <a:t>Bildunterschrift</a:t>
            </a:r>
          </a:p>
        </p:txBody>
      </p:sp>
    </p:spTree>
    <p:extLst>
      <p:ext uri="{BB962C8B-B14F-4D97-AF65-F5344CB8AC3E}">
        <p14:creationId xmlns:p14="http://schemas.microsoft.com/office/powerpoint/2010/main" val="31629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9D322-EFC8-4019-87C3-DC671BF35FA5}"/>
              </a:ext>
            </a:extLst>
          </p:cNvPr>
          <p:cNvSpPr>
            <a:spLocks noGrp="1"/>
          </p:cNvSpPr>
          <p:nvPr>
            <p:ph type="title"/>
          </p:nvPr>
        </p:nvSpPr>
        <p:spPr/>
        <p:txBody>
          <a:bodyPr/>
          <a:lstStyle/>
          <a:p>
            <a:r>
              <a:rPr lang="de-DE"/>
              <a:t>Titelmasterformat durch Klicken bearbeiten</a:t>
            </a:r>
          </a:p>
        </p:txBody>
      </p:sp>
      <p:sp>
        <p:nvSpPr>
          <p:cNvPr id="4" name="Fußzeilenplatzhalter 3">
            <a:extLst>
              <a:ext uri="{FF2B5EF4-FFF2-40B4-BE49-F238E27FC236}">
                <a16:creationId xmlns:a16="http://schemas.microsoft.com/office/drawing/2014/main" id="{463529B9-A2F6-4F52-891B-E9155FFD8296}"/>
              </a:ext>
            </a:extLst>
          </p:cNvPr>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370147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683B84A-B2CE-4B0B-A820-DDA83791AFA5}"/>
              </a:ext>
            </a:extLst>
          </p:cNvPr>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4786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7471BA-0C38-4C91-836A-8B0F3BE85886}"/>
              </a:ext>
            </a:extLst>
          </p:cNvPr>
          <p:cNvSpPr>
            <a:spLocks noGrp="1"/>
          </p:cNvSpPr>
          <p:nvPr>
            <p:ph type="title"/>
          </p:nvPr>
        </p:nvSpPr>
        <p:spPr bwMode="gray">
          <a:xfrm>
            <a:off x="593726" y="539477"/>
            <a:ext cx="7920000" cy="97269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E36E93F-F1AF-45D0-9B05-73D161A1CEB7}"/>
              </a:ext>
            </a:extLst>
          </p:cNvPr>
          <p:cNvSpPr>
            <a:spLocks noGrp="1"/>
          </p:cNvSpPr>
          <p:nvPr>
            <p:ph type="body" idx="1"/>
          </p:nvPr>
        </p:nvSpPr>
        <p:spPr bwMode="gray">
          <a:xfrm>
            <a:off x="593724" y="1655601"/>
            <a:ext cx="7920000" cy="4824574"/>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B2A08611-3951-4811-8F07-3071A7448372}"/>
              </a:ext>
            </a:extLst>
          </p:cNvPr>
          <p:cNvSpPr>
            <a:spLocks noGrp="1"/>
          </p:cNvSpPr>
          <p:nvPr>
            <p:ph type="ftr" sz="quarter" idx="3"/>
          </p:nvPr>
        </p:nvSpPr>
        <p:spPr>
          <a:xfrm>
            <a:off x="1241450" y="7190691"/>
            <a:ext cx="7884876" cy="225550"/>
          </a:xfrm>
          <a:prstGeom prst="rect">
            <a:avLst/>
          </a:prstGeom>
          <a:noFill/>
        </p:spPr>
        <p:txBody>
          <a:bodyPr vert="horz" wrap="square" lIns="0" tIns="0" rIns="0" bIns="0" rtlCol="0" anchor="t" anchorCtr="0"/>
          <a:lstStyle>
            <a:lvl1pPr algn="l">
              <a:defRPr sz="1050">
                <a:solidFill>
                  <a:schemeClr val="tx1"/>
                </a:solidFill>
              </a:defRPr>
            </a:lvl1pPr>
          </a:lstStyle>
          <a:p>
            <a:endParaRPr lang="de-DE" dirty="0"/>
          </a:p>
        </p:txBody>
      </p:sp>
      <p:sp>
        <p:nvSpPr>
          <p:cNvPr id="7" name="Rechteck 6">
            <a:extLst>
              <a:ext uri="{FF2B5EF4-FFF2-40B4-BE49-F238E27FC236}">
                <a16:creationId xmlns:a16="http://schemas.microsoft.com/office/drawing/2014/main" id="{1BC10F2A-ECA9-4227-9B95-4BFC363604A9}"/>
              </a:ext>
            </a:extLst>
          </p:cNvPr>
          <p:cNvSpPr/>
          <p:nvPr userDrawn="1"/>
        </p:nvSpPr>
        <p:spPr>
          <a:xfrm>
            <a:off x="593725" y="7190691"/>
            <a:ext cx="647725" cy="225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chorCtr="0"/>
          <a:lstStyle/>
          <a:p>
            <a:pPr algn="l"/>
            <a:r>
              <a:rPr lang="de-DE" sz="1050" b="1" dirty="0">
                <a:solidFill>
                  <a:schemeClr val="tx1"/>
                </a:solidFill>
              </a:rPr>
              <a:t>Seite </a:t>
            </a:r>
            <a:fld id="{2E182D69-2EED-4595-B404-16C23D540916}" type="slidenum">
              <a:rPr lang="de-DE" sz="1050" b="1" smtClean="0">
                <a:solidFill>
                  <a:schemeClr val="tx1"/>
                </a:solidFill>
              </a:rPr>
              <a:pPr algn="l"/>
              <a:t>‹Nr.›</a:t>
            </a:fld>
            <a:endParaRPr lang="de-DE" sz="1050" b="1" dirty="0">
              <a:solidFill>
                <a:schemeClr val="tx1"/>
              </a:solidFill>
            </a:endParaRPr>
          </a:p>
        </p:txBody>
      </p:sp>
      <p:sp>
        <p:nvSpPr>
          <p:cNvPr id="33" name="Freihandform: Form 32">
            <a:extLst>
              <a:ext uri="{FF2B5EF4-FFF2-40B4-BE49-F238E27FC236}">
                <a16:creationId xmlns:a16="http://schemas.microsoft.com/office/drawing/2014/main" id="{17D165CB-F1CF-4848-BF51-53BC960CABBD}"/>
              </a:ext>
            </a:extLst>
          </p:cNvPr>
          <p:cNvSpPr/>
          <p:nvPr/>
        </p:nvSpPr>
        <p:spPr>
          <a:xfrm>
            <a:off x="0" y="6888250"/>
            <a:ext cx="10691638" cy="126203"/>
          </a:xfrm>
          <a:custGeom>
            <a:avLst/>
            <a:gdLst>
              <a:gd name="connsiteX0" fmla="*/ 10691638 w 10691638"/>
              <a:gd name="connsiteY0" fmla="*/ 0 h 126203"/>
              <a:gd name="connsiteX1" fmla="*/ 10691638 w 10691638"/>
              <a:gd name="connsiteY1" fmla="*/ 19046 h 126203"/>
              <a:gd name="connsiteX2" fmla="*/ 10657861 w 10691638"/>
              <a:gd name="connsiteY2" fmla="*/ 19168 h 126203"/>
              <a:gd name="connsiteX3" fmla="*/ 5344636 w 10691638"/>
              <a:gd name="connsiteY3" fmla="*/ 52970 h 126203"/>
              <a:gd name="connsiteX4" fmla="*/ 30369 w 10691638"/>
              <a:gd name="connsiteY4" fmla="*/ 125714 h 126203"/>
              <a:gd name="connsiteX5" fmla="*/ 0 w 10691638"/>
              <a:gd name="connsiteY5" fmla="*/ 126203 h 126203"/>
              <a:gd name="connsiteX6" fmla="*/ 0 w 10691638"/>
              <a:gd name="connsiteY6" fmla="*/ 107155 h 126203"/>
              <a:gd name="connsiteX7" fmla="*/ 30369 w 10691638"/>
              <a:gd name="connsiteY7" fmla="*/ 106666 h 126203"/>
              <a:gd name="connsiteX8" fmla="*/ 5344636 w 10691638"/>
              <a:gd name="connsiteY8" fmla="*/ 33922 h 126203"/>
              <a:gd name="connsiteX9" fmla="*/ 10658226 w 10691638"/>
              <a:gd name="connsiteY9" fmla="*/ 120 h 12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126203">
                <a:moveTo>
                  <a:pt x="10691638" y="0"/>
                </a:moveTo>
                <a:lnTo>
                  <a:pt x="10691638" y="19046"/>
                </a:lnTo>
                <a:lnTo>
                  <a:pt x="10657861" y="19168"/>
                </a:lnTo>
                <a:cubicBezTo>
                  <a:pt x="10047303" y="21442"/>
                  <a:pt x="7545761" y="31859"/>
                  <a:pt x="5344636" y="52970"/>
                </a:cubicBezTo>
                <a:cubicBezTo>
                  <a:pt x="3121290" y="75193"/>
                  <a:pt x="636415" y="115887"/>
                  <a:pt x="30369" y="125714"/>
                </a:cubicBezTo>
                <a:lnTo>
                  <a:pt x="0" y="126203"/>
                </a:lnTo>
                <a:lnTo>
                  <a:pt x="0" y="107155"/>
                </a:lnTo>
                <a:lnTo>
                  <a:pt x="30369" y="106666"/>
                </a:lnTo>
                <a:cubicBezTo>
                  <a:pt x="636415" y="96839"/>
                  <a:pt x="3121290" y="56145"/>
                  <a:pt x="5344636" y="33922"/>
                </a:cubicBezTo>
                <a:cubicBezTo>
                  <a:pt x="7545761" y="12811"/>
                  <a:pt x="10048274" y="2394"/>
                  <a:pt x="10658226" y="120"/>
                </a:cubicBezTo>
                <a:close/>
              </a:path>
            </a:pathLst>
          </a:custGeom>
          <a:solidFill>
            <a:srgbClr val="005E90"/>
          </a:solidFill>
          <a:ln w="12696" cap="flat">
            <a:noFill/>
            <a:prstDash val="solid"/>
            <a:miter/>
          </a:ln>
        </p:spPr>
        <p:txBody>
          <a:bodyPr rtlCol="0" anchor="ctr"/>
          <a:lstStyle/>
          <a:p>
            <a:endParaRPr lang="de-DE" dirty="0"/>
          </a:p>
        </p:txBody>
      </p:sp>
      <p:sp>
        <p:nvSpPr>
          <p:cNvPr id="35" name="Freihandform: Form 34">
            <a:extLst>
              <a:ext uri="{FF2B5EF4-FFF2-40B4-BE49-F238E27FC236}">
                <a16:creationId xmlns:a16="http://schemas.microsoft.com/office/drawing/2014/main" id="{C495D854-53ED-4D0B-8F2C-C07F80FA0A92}"/>
              </a:ext>
            </a:extLst>
          </p:cNvPr>
          <p:cNvSpPr/>
          <p:nvPr userDrawn="1"/>
        </p:nvSpPr>
        <p:spPr>
          <a:xfrm>
            <a:off x="0" y="6741775"/>
            <a:ext cx="10691638" cy="359781"/>
          </a:xfrm>
          <a:custGeom>
            <a:avLst/>
            <a:gdLst>
              <a:gd name="connsiteX0" fmla="*/ 10691638 w 10691638"/>
              <a:gd name="connsiteY0" fmla="*/ 0 h 359781"/>
              <a:gd name="connsiteX1" fmla="*/ 10691638 w 10691638"/>
              <a:gd name="connsiteY1" fmla="*/ 19048 h 359781"/>
              <a:gd name="connsiteX2" fmla="*/ 10659131 w 10691638"/>
              <a:gd name="connsiteY2" fmla="*/ 19427 h 359781"/>
              <a:gd name="connsiteX3" fmla="*/ 5345906 w 10691638"/>
              <a:gd name="connsiteY3" fmla="*/ 128334 h 359781"/>
              <a:gd name="connsiteX4" fmla="*/ 31639 w 10691638"/>
              <a:gd name="connsiteY4" fmla="*/ 358040 h 359781"/>
              <a:gd name="connsiteX5" fmla="*/ 0 w 10691638"/>
              <a:gd name="connsiteY5" fmla="*/ 359781 h 359781"/>
              <a:gd name="connsiteX6" fmla="*/ 0 w 10691638"/>
              <a:gd name="connsiteY6" fmla="*/ 341021 h 359781"/>
              <a:gd name="connsiteX7" fmla="*/ 30369 w 10691638"/>
              <a:gd name="connsiteY7" fmla="*/ 339409 h 359781"/>
              <a:gd name="connsiteX8" fmla="*/ 5344636 w 10691638"/>
              <a:gd name="connsiteY8" fmla="*/ 109286 h 359781"/>
              <a:gd name="connsiteX9" fmla="*/ 10659129 w 10691638"/>
              <a:gd name="connsiteY9" fmla="*/ 379 h 35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359781">
                <a:moveTo>
                  <a:pt x="10691638" y="0"/>
                </a:moveTo>
                <a:lnTo>
                  <a:pt x="10691638" y="19048"/>
                </a:lnTo>
                <a:lnTo>
                  <a:pt x="10659131" y="19427"/>
                </a:lnTo>
                <a:cubicBezTo>
                  <a:pt x="10048572" y="26806"/>
                  <a:pt x="7547030" y="60556"/>
                  <a:pt x="5345906" y="128334"/>
                </a:cubicBezTo>
                <a:cubicBezTo>
                  <a:pt x="3122560" y="196112"/>
                  <a:pt x="637684" y="325140"/>
                  <a:pt x="31639" y="358040"/>
                </a:cubicBezTo>
                <a:lnTo>
                  <a:pt x="0" y="359781"/>
                </a:lnTo>
                <a:lnTo>
                  <a:pt x="0" y="341021"/>
                </a:lnTo>
                <a:lnTo>
                  <a:pt x="30369" y="339409"/>
                </a:lnTo>
                <a:cubicBezTo>
                  <a:pt x="636415" y="307343"/>
                  <a:pt x="3121290" y="178175"/>
                  <a:pt x="5344636" y="109286"/>
                </a:cubicBezTo>
                <a:cubicBezTo>
                  <a:pt x="7546871" y="41508"/>
                  <a:pt x="10048552" y="7758"/>
                  <a:pt x="10659129" y="379"/>
                </a:cubicBezTo>
                <a:close/>
              </a:path>
            </a:pathLst>
          </a:custGeom>
          <a:solidFill>
            <a:srgbClr val="289B38"/>
          </a:solidFill>
          <a:ln w="12696" cap="flat">
            <a:noFill/>
            <a:prstDash val="solid"/>
            <a:miter/>
          </a:ln>
        </p:spPr>
        <p:txBody>
          <a:bodyPr rtlCol="0" anchor="ctr"/>
          <a:lstStyle/>
          <a:p>
            <a:endParaRPr lang="de-DE" dirty="0"/>
          </a:p>
        </p:txBody>
      </p:sp>
      <p:pic>
        <p:nvPicPr>
          <p:cNvPr id="14" name="Grafik 13">
            <a:extLst>
              <a:ext uri="{FF2B5EF4-FFF2-40B4-BE49-F238E27FC236}">
                <a16:creationId xmlns:a16="http://schemas.microsoft.com/office/drawing/2014/main" id="{C8D0835A-B457-43C2-9BA1-AFAC02B313BA}"/>
              </a:ext>
              <a:ext uri="{C183D7F6-B498-43B3-948B-1728B52AA6E4}">
                <adec:decorative xmlns="" xmlns:adec="http://schemas.microsoft.com/office/drawing/2017/decorative" val="1"/>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9450188" y="7129818"/>
            <a:ext cx="647725" cy="179391"/>
          </a:xfrm>
          <a:prstGeom prst="rect">
            <a:avLst/>
          </a:prstGeom>
        </p:spPr>
      </p:pic>
    </p:spTree>
    <p:extLst>
      <p:ext uri="{BB962C8B-B14F-4D97-AF65-F5344CB8AC3E}">
        <p14:creationId xmlns:p14="http://schemas.microsoft.com/office/powerpoint/2010/main" val="313867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61" r:id="rId5"/>
    <p:sldLayoutId id="2147483658" r:id="rId6"/>
    <p:sldLayoutId id="2147483670" r:id="rId7"/>
    <p:sldLayoutId id="2147483654" r:id="rId8"/>
    <p:sldLayoutId id="2147483655" r:id="rId9"/>
    <p:sldLayoutId id="2147483663" r:id="rId10"/>
    <p:sldLayoutId id="2147483669" r:id="rId11"/>
    <p:sldLayoutId id="2147483671" r:id="rId12"/>
  </p:sldLayoutIdLst>
  <p:hf sldNum="0" hdr="0" dt="0"/>
  <p:txStyles>
    <p:titleStyle>
      <a:lvl1pPr algn="l" defTabSz="801929"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8" userDrawn="1">
          <p15:clr>
            <a:srgbClr val="F26B43"/>
          </p15:clr>
        </p15:guide>
        <p15:guide id="2" orient="horz" pos="408" userDrawn="1">
          <p15:clr>
            <a:srgbClr val="F26B43"/>
          </p15:clr>
        </p15:guide>
        <p15:guide id="3" orient="horz" pos="4082" userDrawn="1">
          <p15:clr>
            <a:srgbClr val="F26B43"/>
          </p15:clr>
        </p15:guide>
        <p15:guide id="4" orient="horz" pos="4256" userDrawn="1">
          <p15:clr>
            <a:srgbClr val="F26B43"/>
          </p15:clr>
        </p15:guide>
        <p15:guide id="5" pos="374" userDrawn="1">
          <p15:clr>
            <a:srgbClr val="F26B43"/>
          </p15:clr>
        </p15:guide>
        <p15:guide id="6" pos="2279" userDrawn="1">
          <p15:clr>
            <a:srgbClr val="F26B43"/>
          </p15:clr>
        </p15:guide>
        <p15:guide id="7" pos="2415" userDrawn="1">
          <p15:clr>
            <a:srgbClr val="F26B43"/>
          </p15:clr>
        </p15:guide>
        <p15:guide id="8" pos="4320" userDrawn="1">
          <p15:clr>
            <a:srgbClr val="F26B43"/>
          </p15:clr>
        </p15:guide>
        <p15:guide id="9" pos="4456" userDrawn="1">
          <p15:clr>
            <a:srgbClr val="F26B43"/>
          </p15:clr>
        </p15:guide>
        <p15:guide id="10" pos="6361" userDrawn="1">
          <p15:clr>
            <a:srgbClr val="F26B43"/>
          </p15:clr>
        </p15:guide>
        <p15:guide id="11" pos="3436" userDrawn="1">
          <p15:clr>
            <a:srgbClr val="F26B43"/>
          </p15:clr>
        </p15:guide>
        <p15:guide id="12" pos="32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C58BA-4CBC-4680-ABF9-62E0C02ABB62}"/>
              </a:ext>
            </a:extLst>
          </p:cNvPr>
          <p:cNvSpPr>
            <a:spLocks noGrp="1"/>
          </p:cNvSpPr>
          <p:nvPr>
            <p:ph type="ctrTitle"/>
          </p:nvPr>
        </p:nvSpPr>
        <p:spPr>
          <a:xfrm>
            <a:off x="449363" y="1547589"/>
            <a:ext cx="9361040" cy="2474601"/>
          </a:xfrm>
        </p:spPr>
        <p:txBody>
          <a:bodyPr/>
          <a:lstStyle/>
          <a:p>
            <a:r>
              <a:rPr lang="de-DE" dirty="0" smtClean="0"/>
              <a:t/>
            </a:r>
            <a:br>
              <a:rPr lang="de-DE" dirty="0" smtClean="0"/>
            </a:br>
            <a:r>
              <a:rPr lang="de-DE" dirty="0" smtClean="0"/>
              <a:t>Fachforum </a:t>
            </a:r>
            <a:r>
              <a:rPr lang="de-DE" dirty="0"/>
              <a:t>Erneuerbare Energien – MeLa 2025</a:t>
            </a:r>
            <a:r>
              <a:rPr lang="de-DE" dirty="0" smtClean="0"/>
              <a:t/>
            </a:r>
            <a:br>
              <a:rPr lang="de-DE" dirty="0" smtClean="0"/>
            </a:br>
            <a:r>
              <a:rPr lang="de-DE" dirty="0"/>
              <a:t/>
            </a:r>
            <a:br>
              <a:rPr lang="de-DE" dirty="0"/>
            </a:br>
            <a:r>
              <a:rPr lang="de-DE" sz="1800" dirty="0"/>
              <a:t>Biogas – Freiflächen-Photovoltaik </a:t>
            </a:r>
            <a:r>
              <a:rPr lang="de-DE" sz="1800" dirty="0" smtClean="0"/>
              <a:t>– Windenergie – Bürger- und Gemeindebeteiligungsgesetz</a:t>
            </a:r>
            <a:br>
              <a:rPr lang="de-DE" sz="1800" dirty="0" smtClean="0"/>
            </a:br>
            <a:r>
              <a:rPr lang="de-DE" sz="1800" dirty="0"/>
              <a:t/>
            </a:r>
            <a:br>
              <a:rPr lang="de-DE" sz="1800" dirty="0"/>
            </a:br>
            <a:endParaRPr lang="de-DE" sz="5400" dirty="0">
              <a:solidFill>
                <a:srgbClr val="FF0000"/>
              </a:solidFill>
            </a:endParaRPr>
          </a:p>
        </p:txBody>
      </p:sp>
      <p:sp>
        <p:nvSpPr>
          <p:cNvPr id="3" name="Untertitel 2">
            <a:extLst>
              <a:ext uri="{FF2B5EF4-FFF2-40B4-BE49-F238E27FC236}">
                <a16:creationId xmlns:a16="http://schemas.microsoft.com/office/drawing/2014/main" id="{4C920D31-3F5A-42FE-8F62-73F8387FA21C}"/>
              </a:ext>
            </a:extLst>
          </p:cNvPr>
          <p:cNvSpPr>
            <a:spLocks noGrp="1"/>
          </p:cNvSpPr>
          <p:nvPr>
            <p:ph type="subTitle" idx="1"/>
          </p:nvPr>
        </p:nvSpPr>
        <p:spPr>
          <a:xfrm>
            <a:off x="1223135" y="4152939"/>
            <a:ext cx="8227227" cy="1013448"/>
          </a:xfrm>
        </p:spPr>
        <p:txBody>
          <a:bodyPr/>
          <a:lstStyle/>
          <a:p>
            <a:r>
              <a:rPr lang="de-DE" dirty="0" smtClean="0"/>
              <a:t>Dr. Till Backhaus</a:t>
            </a:r>
            <a:endParaRPr lang="de-DE" dirty="0"/>
          </a:p>
          <a:p>
            <a:r>
              <a:rPr lang="de-DE" dirty="0" smtClean="0"/>
              <a:t>Ministerium für Klimaschutz, Landwirtschaft, ländliche Räume und Umwelt</a:t>
            </a:r>
            <a:endParaRPr lang="de-DE" dirty="0"/>
          </a:p>
        </p:txBody>
      </p:sp>
    </p:spTree>
    <p:extLst>
      <p:ext uri="{BB962C8B-B14F-4D97-AF65-F5344CB8AC3E}">
        <p14:creationId xmlns:p14="http://schemas.microsoft.com/office/powerpoint/2010/main" val="201810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Freiflächen PV</a:t>
            </a:r>
            <a:endParaRPr lang="de-DE" dirty="0"/>
          </a:p>
        </p:txBody>
      </p:sp>
      <p:sp>
        <p:nvSpPr>
          <p:cNvPr id="3" name="Inhaltsplatzhalter 2"/>
          <p:cNvSpPr>
            <a:spLocks noGrp="1"/>
          </p:cNvSpPr>
          <p:nvPr>
            <p:ph idx="1"/>
          </p:nvPr>
        </p:nvSpPr>
        <p:spPr>
          <a:xfrm>
            <a:off x="305346" y="1259557"/>
            <a:ext cx="5616624" cy="5220618"/>
          </a:xfrm>
        </p:spPr>
        <p:txBody>
          <a:bodyPr/>
          <a:lstStyle/>
          <a:p>
            <a:pPr marL="342900" indent="-342900">
              <a:buFont typeface="Arial" panose="020B0604020202020204" pitchFamily="34" charset="0"/>
              <a:buChar char="•"/>
            </a:pPr>
            <a:r>
              <a:rPr lang="de-DE" sz="2300" dirty="0" smtClean="0"/>
              <a:t>2021 Landtag MV: Weg zur breiten Nutzung von Freiflächen-PV frei gemacht -&gt; Bestandteil des Koalitionsvertrags 2021</a:t>
            </a:r>
          </a:p>
          <a:p>
            <a:pPr marL="342900" indent="-342900">
              <a:buFont typeface="Arial" panose="020B0604020202020204" pitchFamily="34" charset="0"/>
              <a:buChar char="•"/>
            </a:pPr>
            <a:r>
              <a:rPr lang="de-DE" sz="2300" dirty="0" smtClean="0"/>
              <a:t>Anträge zur Errichtung von PV-Anlagen auf landwirtschaftlichen Flächen werden in Zielabweichungsverfahren (ZAV) beschieden</a:t>
            </a:r>
          </a:p>
          <a:p>
            <a:pPr marL="342900" indent="-342900">
              <a:buFont typeface="Arial" panose="020B0604020202020204" pitchFamily="34" charset="0"/>
              <a:buChar char="•"/>
            </a:pPr>
            <a:r>
              <a:rPr lang="de-DE" sz="2300" dirty="0" smtClean="0"/>
              <a:t>Aktuell: Limitierung auf 5000 ha im Land</a:t>
            </a:r>
          </a:p>
          <a:p>
            <a:pPr marL="342900" indent="-342900">
              <a:buFont typeface="Arial" panose="020B0604020202020204" pitchFamily="34" charset="0"/>
              <a:buChar char="•"/>
            </a:pPr>
            <a:r>
              <a:rPr lang="de-DE" sz="2300" dirty="0" smtClean="0"/>
              <a:t>Zusätzlich wurden im LEP 2016, 110 m beidseits von Trassen (Autobahn, Bahn, Bundesstraße) verankert </a:t>
            </a:r>
          </a:p>
          <a:p>
            <a:pPr marL="342900" indent="-342900">
              <a:buFont typeface="Arial" panose="020B0604020202020204" pitchFamily="34" charset="0"/>
              <a:buChar char="•"/>
            </a:pPr>
            <a:r>
              <a:rPr lang="de-DE" sz="2300" dirty="0" smtClean="0"/>
              <a:t>Bisher wurden ZAV auf einer Fläche von 4000 ha positiv beschieden</a:t>
            </a:r>
          </a:p>
          <a:p>
            <a:pPr marL="342900" indent="-342900">
              <a:buFont typeface="Arial" panose="020B0604020202020204" pitchFamily="34" charset="0"/>
              <a:buChar char="•"/>
            </a:pPr>
            <a:r>
              <a:rPr lang="de-DE" sz="2300" dirty="0" smtClean="0"/>
              <a:t>Derzeit liegen Anträge für über 13.000 ha vor</a:t>
            </a:r>
          </a:p>
          <a:p>
            <a:pPr marL="342900" indent="-342900">
              <a:buFont typeface="Arial" panose="020B0604020202020204" pitchFamily="34" charset="0"/>
              <a:buChar char="•"/>
            </a:pPr>
            <a:endParaRPr lang="de-DE" dirty="0"/>
          </a:p>
        </p:txBody>
      </p:sp>
      <p:sp>
        <p:nvSpPr>
          <p:cNvPr id="4" name="Fußzeilenplatzhalter 3"/>
          <p:cNvSpPr>
            <a:spLocks noGrp="1"/>
          </p:cNvSpPr>
          <p:nvPr>
            <p:ph type="ftr" sz="quarter" idx="10"/>
          </p:nvPr>
        </p:nvSpPr>
        <p:spPr/>
        <p:txBody>
          <a:bodyPr/>
          <a:lstStyle/>
          <a:p>
            <a:endParaRPr lang="de-DE" dirty="0"/>
          </a:p>
        </p:txBody>
      </p:sp>
      <p:pic>
        <p:nvPicPr>
          <p:cNvPr id="5" name="Grafik 4"/>
          <p:cNvPicPr>
            <a:picLocks noChangeAspect="1"/>
          </p:cNvPicPr>
          <p:nvPr/>
        </p:nvPicPr>
        <p:blipFill>
          <a:blip r:embed="rId2"/>
          <a:stretch>
            <a:fillRect/>
          </a:stretch>
        </p:blipFill>
        <p:spPr>
          <a:xfrm>
            <a:off x="6210002" y="1286766"/>
            <a:ext cx="3949295" cy="4139878"/>
          </a:xfrm>
          <a:prstGeom prst="rect">
            <a:avLst/>
          </a:prstGeom>
        </p:spPr>
      </p:pic>
    </p:spTree>
    <p:extLst>
      <p:ext uri="{BB962C8B-B14F-4D97-AF65-F5344CB8AC3E}">
        <p14:creationId xmlns:p14="http://schemas.microsoft.com/office/powerpoint/2010/main" val="898995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Freiflächen PV - Fortschreibung</a:t>
            </a:r>
            <a:endParaRPr lang="de-DE" dirty="0"/>
          </a:p>
        </p:txBody>
      </p:sp>
      <p:sp>
        <p:nvSpPr>
          <p:cNvPr id="3" name="Inhaltsplatzhalter 2"/>
          <p:cNvSpPr>
            <a:spLocks noGrp="1"/>
          </p:cNvSpPr>
          <p:nvPr>
            <p:ph idx="1"/>
          </p:nvPr>
        </p:nvSpPr>
        <p:spPr>
          <a:xfrm>
            <a:off x="593726" y="1259557"/>
            <a:ext cx="9072660" cy="5220618"/>
          </a:xfrm>
        </p:spPr>
        <p:txBody>
          <a:bodyPr/>
          <a:lstStyle/>
          <a:p>
            <a:pPr marL="342900" indent="-342900">
              <a:buFont typeface="Arial" panose="020B0604020202020204" pitchFamily="34" charset="0"/>
              <a:buChar char="•"/>
            </a:pPr>
            <a:r>
              <a:rPr lang="de-DE" sz="2300" dirty="0" smtClean="0"/>
              <a:t>5000 ha Kontingent wird in diesem Jahr erschöpft sein</a:t>
            </a:r>
          </a:p>
          <a:p>
            <a:pPr marL="342900" indent="-342900">
              <a:buFont typeface="Arial" panose="020B0604020202020204" pitchFamily="34" charset="0"/>
              <a:buChar char="•"/>
            </a:pPr>
            <a:r>
              <a:rPr lang="de-DE" sz="2300" dirty="0" smtClean="0"/>
              <a:t>Aufstockung </a:t>
            </a:r>
            <a:r>
              <a:rPr lang="de-DE" sz="2300" dirty="0"/>
              <a:t>zu </a:t>
            </a:r>
            <a:r>
              <a:rPr lang="de-DE" sz="2300" dirty="0" smtClean="0"/>
              <a:t>selben </a:t>
            </a:r>
            <a:r>
              <a:rPr lang="de-DE" sz="2300" dirty="0"/>
              <a:t>Konditionen </a:t>
            </a:r>
            <a:r>
              <a:rPr lang="de-DE" sz="2300" dirty="0" smtClean="0"/>
              <a:t>nicht </a:t>
            </a:r>
            <a:r>
              <a:rPr lang="de-DE" sz="2300" dirty="0"/>
              <a:t>sinnvoll, da hierdurch wertvolle landwirtschaftliche Flächen der Nutzung </a:t>
            </a:r>
            <a:r>
              <a:rPr lang="de-DE" sz="2300" dirty="0" smtClean="0"/>
              <a:t>entzogen </a:t>
            </a:r>
            <a:r>
              <a:rPr lang="de-DE" sz="2300" dirty="0"/>
              <a:t>werden</a:t>
            </a:r>
            <a:r>
              <a:rPr lang="de-DE" sz="2300" dirty="0" smtClean="0"/>
              <a:t>.</a:t>
            </a:r>
          </a:p>
          <a:p>
            <a:pPr marL="342900" indent="-342900">
              <a:buFont typeface="Arial" panose="020B0604020202020204" pitchFamily="34" charset="0"/>
              <a:buChar char="•"/>
            </a:pPr>
            <a:r>
              <a:rPr lang="de-DE" sz="2300" dirty="0"/>
              <a:t>Weiterhin können aktuell jedoch </a:t>
            </a:r>
            <a:r>
              <a:rPr lang="de-DE" sz="2300" dirty="0" smtClean="0"/>
              <a:t>FF-PV-A </a:t>
            </a:r>
            <a:r>
              <a:rPr lang="de-DE" sz="2300" dirty="0"/>
              <a:t>im 110 m- Streifen errichtet </a:t>
            </a:r>
            <a:r>
              <a:rPr lang="de-DE" sz="2300" dirty="0" smtClean="0"/>
              <a:t>werden.</a:t>
            </a:r>
          </a:p>
          <a:p>
            <a:pPr marL="342900" indent="-342900">
              <a:buFont typeface="Arial" panose="020B0604020202020204" pitchFamily="34" charset="0"/>
              <a:buChar char="•"/>
            </a:pPr>
            <a:r>
              <a:rPr lang="de-DE" sz="2300" dirty="0" smtClean="0"/>
              <a:t>Projektentwickler </a:t>
            </a:r>
            <a:r>
              <a:rPr lang="de-DE" sz="2300" dirty="0"/>
              <a:t>und Investoren werden sich darauf einstellen, dieses Potenzial zu </a:t>
            </a:r>
            <a:r>
              <a:rPr lang="de-DE" sz="2300" dirty="0" smtClean="0"/>
              <a:t>heben.</a:t>
            </a:r>
          </a:p>
          <a:p>
            <a:pPr marL="342900" indent="-342900">
              <a:buFont typeface="Arial" panose="020B0604020202020204" pitchFamily="34" charset="0"/>
              <a:buChar char="•"/>
            </a:pPr>
            <a:r>
              <a:rPr lang="de-DE" sz="2300" dirty="0" smtClean="0"/>
              <a:t>Perspektivisch: Errichtung </a:t>
            </a:r>
            <a:r>
              <a:rPr lang="de-DE" sz="2300" dirty="0"/>
              <a:t>von </a:t>
            </a:r>
            <a:r>
              <a:rPr lang="de-DE" sz="2300" dirty="0" smtClean="0"/>
              <a:t>FF-PV-A nach </a:t>
            </a:r>
            <a:r>
              <a:rPr lang="de-DE" sz="2300" dirty="0"/>
              <a:t>raumordnerisch sinnvollen Aspekten </a:t>
            </a:r>
            <a:r>
              <a:rPr lang="de-DE" sz="2300" dirty="0" smtClean="0"/>
              <a:t>regeln, so dass </a:t>
            </a:r>
            <a:r>
              <a:rPr lang="de-DE" sz="2300" dirty="0"/>
              <a:t>ZAV nicht mehr </a:t>
            </a:r>
            <a:r>
              <a:rPr lang="de-DE" sz="2300" dirty="0" smtClean="0"/>
              <a:t>erforderlich sind. </a:t>
            </a:r>
          </a:p>
          <a:p>
            <a:pPr marL="342900" indent="-342900">
              <a:buFont typeface="Arial" panose="020B0604020202020204" pitchFamily="34" charset="0"/>
              <a:buChar char="•"/>
            </a:pPr>
            <a:r>
              <a:rPr lang="de-DE" sz="2300" dirty="0" smtClean="0"/>
              <a:t>LM </a:t>
            </a:r>
            <a:r>
              <a:rPr lang="de-DE" sz="2300" dirty="0"/>
              <a:t>hat hierfür </a:t>
            </a:r>
            <a:r>
              <a:rPr lang="de-DE" sz="2300" dirty="0" smtClean="0"/>
              <a:t>Maßstab „Ertragsfähigkeit von Böden“ angesetzt, denn </a:t>
            </a:r>
            <a:r>
              <a:rPr lang="de-DE" sz="2300" dirty="0"/>
              <a:t>PV-Module brauchen keine guten </a:t>
            </a:r>
            <a:r>
              <a:rPr lang="de-DE" sz="2300" dirty="0" smtClean="0"/>
              <a:t>Böden </a:t>
            </a:r>
            <a:r>
              <a:rPr lang="de-DE" sz="2300" dirty="0"/>
              <a:t>um darauf stehen zu </a:t>
            </a:r>
            <a:r>
              <a:rPr lang="de-DE" sz="2300" dirty="0" smtClean="0"/>
              <a:t>können, außerdem sind die Interessen des Naturschutzes zu beachten.</a:t>
            </a:r>
            <a:endParaRPr lang="de-DE" sz="2300" dirty="0"/>
          </a:p>
          <a:p>
            <a:pPr marL="342900" indent="-342900">
              <a:buFont typeface="Arial" panose="020B0604020202020204" pitchFamily="34" charset="0"/>
              <a:buChar char="•"/>
            </a:pPr>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96981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Freiflächen PV - Fortschreibung</a:t>
            </a:r>
          </a:p>
        </p:txBody>
      </p:sp>
      <p:sp>
        <p:nvSpPr>
          <p:cNvPr id="3" name="Inhaltsplatzhalter 2"/>
          <p:cNvSpPr>
            <a:spLocks noGrp="1"/>
          </p:cNvSpPr>
          <p:nvPr>
            <p:ph idx="1"/>
          </p:nvPr>
        </p:nvSpPr>
        <p:spPr>
          <a:xfrm>
            <a:off x="593724" y="1655601"/>
            <a:ext cx="9360694" cy="4824574"/>
          </a:xfrm>
        </p:spPr>
        <p:txBody>
          <a:bodyPr/>
          <a:lstStyle/>
          <a:p>
            <a:pPr marL="342900" indent="-342900">
              <a:buFont typeface="Arial" panose="020B0604020202020204" pitchFamily="34" charset="0"/>
              <a:buChar char="•"/>
            </a:pPr>
            <a:r>
              <a:rPr lang="de-DE" sz="2300" dirty="0"/>
              <a:t>Hierzu </a:t>
            </a:r>
            <a:r>
              <a:rPr lang="de-DE" sz="2300" dirty="0" smtClean="0"/>
              <a:t>laufen Abstimmungen </a:t>
            </a:r>
            <a:r>
              <a:rPr lang="de-DE" sz="2300" dirty="0"/>
              <a:t>mit dem WM. </a:t>
            </a:r>
            <a:endParaRPr lang="de-DE" sz="2300" dirty="0" smtClean="0"/>
          </a:p>
          <a:p>
            <a:pPr marL="342900" indent="-342900">
              <a:buFont typeface="Arial" panose="020B0604020202020204" pitchFamily="34" charset="0"/>
              <a:buChar char="•"/>
            </a:pPr>
            <a:r>
              <a:rPr lang="de-DE" sz="2300" dirty="0" smtClean="0"/>
              <a:t>Ziel </a:t>
            </a:r>
            <a:r>
              <a:rPr lang="de-DE" sz="2300" dirty="0"/>
              <a:t>ist es, der Entwicklung Erneuerbarer Energien ausreichend Flächen zur Verfügung zu stellen, damit die Ausbauziele erreicht werden </a:t>
            </a:r>
            <a:r>
              <a:rPr lang="de-DE" sz="2300" dirty="0" smtClean="0"/>
              <a:t>können.</a:t>
            </a:r>
          </a:p>
          <a:p>
            <a:pPr marL="342900" indent="-342900">
              <a:buFont typeface="Arial" panose="020B0604020202020204" pitchFamily="34" charset="0"/>
              <a:buChar char="•"/>
            </a:pPr>
            <a:r>
              <a:rPr lang="de-DE" sz="2300" dirty="0" smtClean="0"/>
              <a:t>Allein </a:t>
            </a:r>
            <a:r>
              <a:rPr lang="de-DE" sz="2300" dirty="0"/>
              <a:t>mit der Errichtung von </a:t>
            </a:r>
            <a:r>
              <a:rPr lang="de-DE" sz="2300" dirty="0" smtClean="0"/>
              <a:t>PV-A </a:t>
            </a:r>
            <a:r>
              <a:rPr lang="de-DE" sz="2300" dirty="0"/>
              <a:t>auf Dachflächen wird dies nicht gelingen. </a:t>
            </a:r>
            <a:endParaRPr lang="de-DE" sz="2300" dirty="0" smtClean="0"/>
          </a:p>
          <a:p>
            <a:pPr marL="342900" indent="-342900">
              <a:buFont typeface="Arial" panose="020B0604020202020204" pitchFamily="34" charset="0"/>
              <a:buChar char="•"/>
            </a:pPr>
            <a:r>
              <a:rPr lang="de-DE" sz="2300" dirty="0" smtClean="0"/>
              <a:t>Es </a:t>
            </a:r>
            <a:r>
              <a:rPr lang="de-DE" sz="2300" dirty="0"/>
              <a:t>werden auch künftig </a:t>
            </a:r>
            <a:r>
              <a:rPr lang="de-DE" sz="2300" dirty="0" smtClean="0"/>
              <a:t>Freiflächen PV-A </a:t>
            </a:r>
            <a:r>
              <a:rPr lang="de-DE" sz="2300" dirty="0"/>
              <a:t>erforderlich sein. </a:t>
            </a:r>
            <a:r>
              <a:rPr lang="de-DE" sz="2300" dirty="0" smtClean="0"/>
              <a:t>Außerdem müssen die Belange des Naturschutzes beachtet werden. Dafür </a:t>
            </a:r>
            <a:r>
              <a:rPr lang="de-DE" sz="2300" dirty="0"/>
              <a:t>sind jedoch die landwirtschaftlich unrentablen Böden heranzuziehen. </a:t>
            </a:r>
          </a:p>
          <a:p>
            <a:pPr marL="342900" indent="-342900">
              <a:buFont typeface="Arial" panose="020B0604020202020204" pitchFamily="34" charset="0"/>
              <a:buChar char="•"/>
            </a:pPr>
            <a:r>
              <a:rPr lang="de-DE" sz="2300" dirty="0" smtClean="0"/>
              <a:t>D.h</a:t>
            </a:r>
            <a:r>
              <a:rPr lang="de-DE" sz="2300" dirty="0"/>
              <a:t>. es bedarf einer raumorderischen Festlegung im nächsten LEP, dass auf derartigen Böden </a:t>
            </a:r>
            <a:r>
              <a:rPr lang="de-DE" sz="2300" dirty="0" smtClean="0"/>
              <a:t>PV-A </a:t>
            </a:r>
            <a:r>
              <a:rPr lang="de-DE" sz="2300" dirty="0"/>
              <a:t>errichtet werden dürfen, ohne dass ein ZAV erforderlich ist.</a:t>
            </a:r>
          </a:p>
          <a:p>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76523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521370" y="1259557"/>
            <a:ext cx="9622211" cy="4968552"/>
          </a:xfrm>
        </p:spPr>
        <p:txBody>
          <a:bodyPr>
            <a:noAutofit/>
          </a:bodyPr>
          <a:lstStyle/>
          <a:p>
            <a:pPr marL="240857" lvl="4" indent="-6962">
              <a:buNone/>
            </a:pPr>
            <a:r>
              <a:rPr lang="de-DE" dirty="0">
                <a:latin typeface="Arial" panose="020B0604020202020204" pitchFamily="34" charset="0"/>
                <a:cs typeface="Arial" panose="020B0604020202020204" pitchFamily="34" charset="0"/>
              </a:rPr>
              <a:t>        </a:t>
            </a:r>
            <a:endParaRPr lang="de-DE" b="1" dirty="0">
              <a:latin typeface="Arial" panose="020B0604020202020204" pitchFamily="34" charset="0"/>
              <a:cs typeface="Arial" panose="020B0604020202020204" pitchFamily="34" charset="0"/>
            </a:endParaRPr>
          </a:p>
        </p:txBody>
      </p:sp>
      <p:sp>
        <p:nvSpPr>
          <p:cNvPr id="5" name="Titel 1"/>
          <p:cNvSpPr txBox="1">
            <a:spLocks/>
          </p:cNvSpPr>
          <p:nvPr/>
        </p:nvSpPr>
        <p:spPr bwMode="gray">
          <a:xfrm>
            <a:off x="593726" y="539477"/>
            <a:ext cx="8496596" cy="576064"/>
          </a:xfrm>
          <a:prstGeom prst="rect">
            <a:avLst/>
          </a:prstGeom>
        </p:spPr>
        <p:txBody>
          <a:bodyPr vert="horz" lIns="0" tIns="0" rIns="0" bIns="0" rtlCol="0" anchor="t" anchorCtr="0">
            <a:noAutofit/>
          </a:bodyPr>
          <a:lstStyle>
            <a:lvl1pPr algn="l" defTabSz="801929" rtl="0" eaLnBrk="1" latinLnBrk="0" hangingPunct="1">
              <a:lnSpc>
                <a:spcPct val="100000"/>
              </a:lnSpc>
              <a:spcBef>
                <a:spcPct val="0"/>
              </a:spcBef>
              <a:buNone/>
              <a:defRPr sz="2800" b="1" kern="1200">
                <a:solidFill>
                  <a:schemeClr val="tx1"/>
                </a:solidFill>
                <a:latin typeface="+mj-lt"/>
                <a:ea typeface="+mj-ea"/>
                <a:cs typeface="+mj-cs"/>
              </a:defRPr>
            </a:lvl1pPr>
          </a:lstStyle>
          <a:p>
            <a:r>
              <a:rPr lang="de-DE" dirty="0" smtClean="0"/>
              <a:t>Windenergie (WEA)</a:t>
            </a:r>
            <a:endParaRPr lang="de-DE" dirty="0"/>
          </a:p>
        </p:txBody>
      </p:sp>
      <p:sp>
        <p:nvSpPr>
          <p:cNvPr id="6" name="Inhaltsplatzhalter 2"/>
          <p:cNvSpPr txBox="1">
            <a:spLocks/>
          </p:cNvSpPr>
          <p:nvPr/>
        </p:nvSpPr>
        <p:spPr>
          <a:xfrm>
            <a:off x="593726" y="1331527"/>
            <a:ext cx="9216678" cy="5184614"/>
          </a:xfrm>
          <a:prstGeom prst="rect">
            <a:avLst/>
          </a:prstGeom>
        </p:spPr>
        <p:txBody>
          <a:bodyPr/>
          <a:lst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de-DE" sz="2300" dirty="0">
                <a:ea typeface="Calibri" panose="020F0502020204030204" pitchFamily="34" charset="0"/>
                <a:cs typeface="Times New Roman" panose="02020603050405020304" pitchFamily="18" charset="0"/>
              </a:rPr>
              <a:t>Bereits im Jahr 2012 </a:t>
            </a:r>
            <a:r>
              <a:rPr lang="de-DE" sz="2300" dirty="0" smtClean="0">
                <a:ea typeface="Calibri" panose="020F0502020204030204" pitchFamily="34" charset="0"/>
                <a:cs typeface="Times New Roman" panose="02020603050405020304" pitchFamily="18" charset="0"/>
              </a:rPr>
              <a:t>wurde, </a:t>
            </a:r>
            <a:r>
              <a:rPr lang="de-DE" sz="2300" dirty="0">
                <a:ea typeface="Calibri" panose="020F0502020204030204" pitchFamily="34" charset="0"/>
                <a:cs typeface="Times New Roman" panose="02020603050405020304" pitchFamily="18" charset="0"/>
              </a:rPr>
              <a:t>resultierend aus der </a:t>
            </a:r>
            <a:r>
              <a:rPr lang="de-DE" sz="2300" dirty="0" smtClean="0">
                <a:ea typeface="Calibri" panose="020F0502020204030204" pitchFamily="34" charset="0"/>
                <a:cs typeface="Times New Roman" panose="02020603050405020304" pitchFamily="18" charset="0"/>
              </a:rPr>
              <a:t>Energiewende </a:t>
            </a:r>
            <a:r>
              <a:rPr lang="de-DE" sz="2300" dirty="0">
                <a:ea typeface="Calibri" panose="020F0502020204030204" pitchFamily="34" charset="0"/>
                <a:cs typeface="Times New Roman" panose="02020603050405020304" pitchFamily="18" charset="0"/>
              </a:rPr>
              <a:t>mit dem Schwerpunkt der immissionsschutzrechtlichen </a:t>
            </a:r>
            <a:r>
              <a:rPr lang="de-DE" sz="2300" dirty="0" smtClean="0">
                <a:ea typeface="Calibri" panose="020F0502020204030204" pitchFamily="34" charset="0"/>
                <a:cs typeface="Times New Roman" panose="02020603050405020304" pitchFamily="18" charset="0"/>
              </a:rPr>
              <a:t>Genehmigung (unter </a:t>
            </a:r>
            <a:r>
              <a:rPr lang="de-DE" sz="2300" dirty="0">
                <a:ea typeface="Calibri" panose="020F0502020204030204" pitchFamily="34" charset="0"/>
                <a:cs typeface="Times New Roman" panose="02020603050405020304" pitchFamily="18" charset="0"/>
              </a:rPr>
              <a:t>anderem von </a:t>
            </a:r>
            <a:r>
              <a:rPr lang="de-DE" sz="2300" dirty="0" smtClean="0">
                <a:ea typeface="Calibri" panose="020F0502020204030204" pitchFamily="34" charset="0"/>
                <a:cs typeface="Times New Roman" panose="02020603050405020304" pitchFamily="18" charset="0"/>
              </a:rPr>
              <a:t>WEA) </a:t>
            </a:r>
            <a:r>
              <a:rPr lang="de-DE" sz="2300" dirty="0">
                <a:ea typeface="Calibri" panose="020F0502020204030204" pitchFamily="34" charset="0"/>
                <a:cs typeface="Times New Roman" panose="02020603050405020304" pitchFamily="18" charset="0"/>
              </a:rPr>
              <a:t>festgestellt, dass sich der Antragsumfang, insbesondere für die WEA, vervielfacht.</a:t>
            </a:r>
          </a:p>
          <a:p>
            <a:pPr marL="342900" indent="-342900" algn="just">
              <a:lnSpc>
                <a:spcPct val="115000"/>
              </a:lnSpc>
              <a:buFont typeface="Arial" panose="020B0604020202020204" pitchFamily="34" charset="0"/>
              <a:buChar char="•"/>
            </a:pPr>
            <a:r>
              <a:rPr lang="de-DE" sz="2300" dirty="0">
                <a:ea typeface="Calibri" panose="020F0502020204030204" pitchFamily="34" charset="0"/>
                <a:cs typeface="Times New Roman" panose="02020603050405020304" pitchFamily="18" charset="0"/>
              </a:rPr>
              <a:t>So wurden aufgrund der damaligen Ziffer 85 im Koalitionsvertrag der Koalitionsvereinbarung von 2011-2016 bereits die ersten gebührenfinanzierten Stellen zur Verstärkung der Genehmigungsbehörden in einem Energiewendeprojekt (EE-Projekt) geschaffen.</a:t>
            </a:r>
          </a:p>
          <a:p>
            <a:pPr marL="342900" indent="-342900">
              <a:buFont typeface="Arial" panose="020B0604020202020204" pitchFamily="34" charset="0"/>
              <a:buChar char="•"/>
            </a:pPr>
            <a:r>
              <a:rPr lang="de-DE" sz="2300" dirty="0"/>
              <a:t>Mittlerweile umfasst das Projekt insgesamt </a:t>
            </a:r>
            <a:r>
              <a:rPr lang="de-DE" sz="2300" b="1" dirty="0"/>
              <a:t>122 Stellen</a:t>
            </a:r>
            <a:r>
              <a:rPr lang="de-DE" sz="2300" dirty="0"/>
              <a:t>, die </a:t>
            </a:r>
            <a:r>
              <a:rPr lang="de-DE" sz="2300" dirty="0" smtClean="0"/>
              <a:t>größten Teils besetzt </a:t>
            </a:r>
            <a:r>
              <a:rPr lang="de-DE" sz="2300" dirty="0"/>
              <a:t>sind bzw. besetzt werden sollen. </a:t>
            </a:r>
          </a:p>
          <a:p>
            <a:pPr marL="342900" indent="-342900">
              <a:buFont typeface="Arial" panose="020B0604020202020204" pitchFamily="34" charset="0"/>
              <a:buChar char="•"/>
            </a:pPr>
            <a:r>
              <a:rPr lang="de-DE" sz="2300" dirty="0"/>
              <a:t>Weitere </a:t>
            </a:r>
            <a:r>
              <a:rPr lang="de-DE" sz="2300" dirty="0" smtClean="0"/>
              <a:t>30 </a:t>
            </a:r>
            <a:r>
              <a:rPr lang="de-DE" sz="2300" dirty="0"/>
              <a:t>Stellen </a:t>
            </a:r>
            <a:r>
              <a:rPr lang="de-DE" sz="2300" dirty="0" smtClean="0"/>
              <a:t>(15 für WEA, 15 für Investitionsprojekte Erneuerbarer Energien) sind </a:t>
            </a:r>
            <a:r>
              <a:rPr lang="de-DE" sz="2300" dirty="0"/>
              <a:t>für den Haushalt 2026/27 angemeldet. </a:t>
            </a:r>
          </a:p>
          <a:p>
            <a:pPr marL="342900" indent="-342900" algn="just">
              <a:lnSpc>
                <a:spcPct val="115000"/>
              </a:lnSpc>
              <a:buFont typeface="Arial" panose="020B0604020202020204" pitchFamily="34" charset="0"/>
              <a:buChar char="•"/>
            </a:pPr>
            <a:endParaRPr lang="de-DE" dirty="0">
              <a:ea typeface="Calibri" panose="020F0502020204030204" pitchFamily="34" charset="0"/>
              <a:cs typeface="Times New Roman" panose="02020603050405020304" pitchFamily="18" charset="0"/>
            </a:endParaRPr>
          </a:p>
          <a:p>
            <a:pPr marL="342900" indent="-342900" algn="just">
              <a:lnSpc>
                <a:spcPct val="115000"/>
              </a:lnSpc>
              <a:buFont typeface="Arial" panose="020B0604020202020204" pitchFamily="34" charset="0"/>
              <a:buChar char="•"/>
            </a:pPr>
            <a:endParaRPr lang="de-D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097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534473" y="1475581"/>
            <a:ext cx="9622211" cy="4968552"/>
          </a:xfrm>
        </p:spPr>
        <p:txBody>
          <a:bodyPr>
            <a:noAutofit/>
          </a:bodyPr>
          <a:lstStyle/>
          <a:p>
            <a:pPr marL="240857" lvl="4" indent="-6962">
              <a:buNone/>
            </a:pPr>
            <a:r>
              <a:rPr lang="de-DE" dirty="0">
                <a:latin typeface="Arial" panose="020B0604020202020204" pitchFamily="34" charset="0"/>
                <a:cs typeface="Arial" panose="020B0604020202020204" pitchFamily="34" charset="0"/>
              </a:rPr>
              <a:t>        </a:t>
            </a:r>
            <a:endParaRPr lang="de-DE" b="1" dirty="0">
              <a:latin typeface="Arial" panose="020B0604020202020204" pitchFamily="34" charset="0"/>
              <a:cs typeface="Arial" panose="020B0604020202020204" pitchFamily="34" charset="0"/>
            </a:endParaRPr>
          </a:p>
        </p:txBody>
      </p:sp>
      <p:sp>
        <p:nvSpPr>
          <p:cNvPr id="5" name="Titel 1"/>
          <p:cNvSpPr txBox="1">
            <a:spLocks/>
          </p:cNvSpPr>
          <p:nvPr/>
        </p:nvSpPr>
        <p:spPr bwMode="gray">
          <a:xfrm>
            <a:off x="593726" y="539477"/>
            <a:ext cx="8496596" cy="648072"/>
          </a:xfrm>
          <a:prstGeom prst="rect">
            <a:avLst/>
          </a:prstGeom>
        </p:spPr>
        <p:txBody>
          <a:bodyPr vert="horz" lIns="0" tIns="0" rIns="0" bIns="0" rtlCol="0" anchor="t" anchorCtr="0">
            <a:noAutofit/>
          </a:bodyPr>
          <a:lstStyle>
            <a:lvl1pPr algn="l" defTabSz="801929" rtl="0" eaLnBrk="1" latinLnBrk="0" hangingPunct="1">
              <a:lnSpc>
                <a:spcPct val="100000"/>
              </a:lnSpc>
              <a:spcBef>
                <a:spcPct val="0"/>
              </a:spcBef>
              <a:buNone/>
              <a:defRPr sz="2800" b="1" kern="1200">
                <a:solidFill>
                  <a:schemeClr val="tx1"/>
                </a:solidFill>
                <a:latin typeface="+mj-lt"/>
                <a:ea typeface="+mj-ea"/>
                <a:cs typeface="+mj-cs"/>
              </a:defRPr>
            </a:lvl1pPr>
          </a:lstStyle>
          <a:p>
            <a:r>
              <a:rPr lang="de-DE" dirty="0" smtClean="0"/>
              <a:t>Windenergie - Einführung </a:t>
            </a:r>
            <a:r>
              <a:rPr lang="de-DE" dirty="0"/>
              <a:t>eines Monitoring</a:t>
            </a:r>
          </a:p>
        </p:txBody>
      </p:sp>
      <p:sp>
        <p:nvSpPr>
          <p:cNvPr id="6" name="Inhaltsplatzhalter 2"/>
          <p:cNvSpPr txBox="1">
            <a:spLocks/>
          </p:cNvSpPr>
          <p:nvPr/>
        </p:nvSpPr>
        <p:spPr>
          <a:xfrm>
            <a:off x="534473" y="1259557"/>
            <a:ext cx="9216678" cy="5400600"/>
          </a:xfrm>
          <a:prstGeom prst="rect">
            <a:avLst/>
          </a:prstGeom>
        </p:spPr>
        <p:txBody>
          <a:bodyPr/>
          <a:lst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1" algn="just">
              <a:spcAft>
                <a:spcPts val="600"/>
              </a:spcAft>
              <a:buFont typeface="Arial" panose="020B0604020202020204" pitchFamily="34" charset="0"/>
              <a:buChar char="•"/>
            </a:pPr>
            <a:r>
              <a:rPr lang="de-DE" dirty="0"/>
              <a:t>Der Abbau von nur vier Genehmigungsverfahren </a:t>
            </a:r>
            <a:r>
              <a:rPr lang="de-DE" dirty="0" smtClean="0"/>
              <a:t>(brutto) im Jahr, </a:t>
            </a:r>
            <a:r>
              <a:rPr lang="de-DE" dirty="0"/>
              <a:t>trotz Personalaufstockung, Hochzonung und anderer genehmigungsbeschleunigender Maßnahmen (z.B. Denkmalerlass</a:t>
            </a:r>
            <a:r>
              <a:rPr lang="de-DE" dirty="0" smtClean="0"/>
              <a:t>), </a:t>
            </a:r>
            <a:r>
              <a:rPr lang="de-DE" dirty="0"/>
              <a:t>erscheint zu gering.</a:t>
            </a:r>
          </a:p>
          <a:p>
            <a:pPr lvl="1" algn="just">
              <a:spcAft>
                <a:spcPts val="600"/>
              </a:spcAft>
              <a:buFont typeface="Arial" panose="020B0604020202020204" pitchFamily="34" charset="0"/>
              <a:buChar char="•"/>
            </a:pPr>
            <a:r>
              <a:rPr lang="de-DE" b="1" dirty="0"/>
              <a:t>Schlussfolgerung: Einführung eines Monitoring</a:t>
            </a:r>
          </a:p>
          <a:p>
            <a:pPr lvl="1" algn="just">
              <a:spcAft>
                <a:spcPts val="600"/>
              </a:spcAft>
              <a:buFont typeface="Arial" panose="020B0604020202020204" pitchFamily="34" charset="0"/>
              <a:buChar char="•"/>
            </a:pPr>
            <a:r>
              <a:rPr lang="de-DE" dirty="0"/>
              <a:t>Jeweils zum Quartalsende wird ein Sachstandsvermerk der Hausleitung vorgelegt, in </a:t>
            </a:r>
            <a:r>
              <a:rPr lang="de-DE" dirty="0" smtClean="0"/>
              <a:t>dem die </a:t>
            </a:r>
            <a:r>
              <a:rPr lang="de-DE" dirty="0"/>
              <a:t>aktuelle Sachlage zu den </a:t>
            </a:r>
            <a:r>
              <a:rPr lang="de-DE" dirty="0" smtClean="0"/>
              <a:t>Genehmigungsverfahren WEA in </a:t>
            </a:r>
            <a:r>
              <a:rPr lang="de-DE" dirty="0"/>
              <a:t>den StÄLU dargestellt wird.</a:t>
            </a:r>
          </a:p>
          <a:p>
            <a:pPr lvl="1" algn="just">
              <a:spcAft>
                <a:spcPts val="600"/>
              </a:spcAft>
              <a:buFont typeface="Arial" panose="020B0604020202020204" pitchFamily="34" charset="0"/>
              <a:buChar char="•"/>
            </a:pPr>
            <a:r>
              <a:rPr lang="de-DE" dirty="0"/>
              <a:t>Tabellen und Grafiken mit kurzen Erläuterungen ergänzen den Bericht.</a:t>
            </a:r>
          </a:p>
          <a:p>
            <a:pPr lvl="1" algn="just">
              <a:spcAft>
                <a:spcPts val="600"/>
              </a:spcAft>
              <a:buFont typeface="Arial" panose="020B0604020202020204" pitchFamily="34" charset="0"/>
              <a:buChar char="•"/>
            </a:pPr>
            <a:r>
              <a:rPr lang="de-DE" dirty="0"/>
              <a:t>Die Daten der Quartalsberichte geben u.a. einen Überblick:</a:t>
            </a:r>
          </a:p>
          <a:p>
            <a:pPr lvl="2" algn="just">
              <a:spcAft>
                <a:spcPts val="600"/>
              </a:spcAft>
              <a:buFont typeface="Symbol" panose="05050102010706020507" pitchFamily="18" charset="2"/>
              <a:buChar char="-"/>
            </a:pPr>
            <a:r>
              <a:rPr lang="de-DE" dirty="0"/>
              <a:t> über die Abarbeitung des Antragstaus bei den BImSchG-Verfahren zu WEA, </a:t>
            </a:r>
          </a:p>
          <a:p>
            <a:pPr lvl="2" algn="just">
              <a:spcAft>
                <a:spcPts val="600"/>
              </a:spcAft>
              <a:buFont typeface="Symbol" panose="05050102010706020507" pitchFamily="18" charset="2"/>
              <a:buChar char="-"/>
            </a:pPr>
            <a:r>
              <a:rPr lang="de-DE" dirty="0"/>
              <a:t>die Anzahl der Neuanträge und deren Bearbeitung sowie </a:t>
            </a:r>
          </a:p>
          <a:p>
            <a:pPr lvl="2" algn="just">
              <a:spcAft>
                <a:spcPts val="600"/>
              </a:spcAft>
              <a:buFont typeface="Symbol" panose="05050102010706020507" pitchFamily="18" charset="2"/>
              <a:buChar char="-"/>
            </a:pPr>
            <a:r>
              <a:rPr lang="de-DE" dirty="0"/>
              <a:t>die Steigerung der Arbeitseffizienz in den neu gebildeten Dezernaten 45 und den Dezernaten 54 der StÄLU und dem LUNG.</a:t>
            </a:r>
          </a:p>
          <a:p>
            <a:pPr lvl="2" algn="just">
              <a:spcAft>
                <a:spcPts val="600"/>
              </a:spcAft>
              <a:buFont typeface="Symbol" panose="05050102010706020507" pitchFamily="18" charset="2"/>
              <a:buChar char="-"/>
            </a:pPr>
            <a:endParaRPr lang="de-DE" dirty="0"/>
          </a:p>
        </p:txBody>
      </p:sp>
    </p:spTree>
    <p:extLst>
      <p:ext uri="{BB962C8B-B14F-4D97-AF65-F5344CB8AC3E}">
        <p14:creationId xmlns:p14="http://schemas.microsoft.com/office/powerpoint/2010/main" val="3993581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534473" y="1259557"/>
            <a:ext cx="9622211" cy="2808312"/>
          </a:xfrm>
        </p:spPr>
        <p:txBody>
          <a:bodyPr>
            <a:noAutofit/>
          </a:bodyPr>
          <a:lstStyle/>
          <a:p>
            <a:pPr marL="240857" lvl="4" indent="-6962">
              <a:buNone/>
            </a:pPr>
            <a:r>
              <a:rPr lang="de-DE" dirty="0">
                <a:latin typeface="Arial" panose="020B0604020202020204" pitchFamily="34" charset="0"/>
                <a:cs typeface="Arial" panose="020B0604020202020204" pitchFamily="34" charset="0"/>
              </a:rPr>
              <a:t>        </a:t>
            </a:r>
            <a:endParaRPr lang="de-DE" b="1" dirty="0">
              <a:latin typeface="Arial" panose="020B0604020202020204" pitchFamily="34" charset="0"/>
              <a:cs typeface="Arial" panose="020B0604020202020204" pitchFamily="34" charset="0"/>
            </a:endParaRPr>
          </a:p>
        </p:txBody>
      </p:sp>
      <p:sp>
        <p:nvSpPr>
          <p:cNvPr id="5" name="Titel 1"/>
          <p:cNvSpPr txBox="1">
            <a:spLocks/>
          </p:cNvSpPr>
          <p:nvPr/>
        </p:nvSpPr>
        <p:spPr bwMode="gray">
          <a:xfrm>
            <a:off x="593726" y="539477"/>
            <a:ext cx="8496596" cy="648072"/>
          </a:xfrm>
          <a:prstGeom prst="rect">
            <a:avLst/>
          </a:prstGeom>
        </p:spPr>
        <p:txBody>
          <a:bodyPr vert="horz" lIns="0" tIns="0" rIns="0" bIns="0" rtlCol="0" anchor="t" anchorCtr="0">
            <a:noAutofit/>
          </a:bodyPr>
          <a:lstStyle>
            <a:lvl1pPr algn="l" defTabSz="801929" rtl="0" eaLnBrk="1" latinLnBrk="0" hangingPunct="1">
              <a:lnSpc>
                <a:spcPct val="100000"/>
              </a:lnSpc>
              <a:spcBef>
                <a:spcPct val="0"/>
              </a:spcBef>
              <a:buNone/>
              <a:defRPr sz="2800" b="1" kern="1200">
                <a:solidFill>
                  <a:schemeClr val="tx1"/>
                </a:solidFill>
                <a:latin typeface="+mj-lt"/>
                <a:ea typeface="+mj-ea"/>
                <a:cs typeface="+mj-cs"/>
              </a:defRPr>
            </a:lvl1pPr>
          </a:lstStyle>
          <a:p>
            <a:r>
              <a:rPr lang="de-DE" dirty="0"/>
              <a:t>Windenergie - Einführung eines Monitoring</a:t>
            </a:r>
          </a:p>
        </p:txBody>
      </p:sp>
      <p:sp>
        <p:nvSpPr>
          <p:cNvPr id="6" name="Inhaltsplatzhalter 2"/>
          <p:cNvSpPr txBox="1">
            <a:spLocks/>
          </p:cNvSpPr>
          <p:nvPr/>
        </p:nvSpPr>
        <p:spPr>
          <a:xfrm>
            <a:off x="534473" y="1043533"/>
            <a:ext cx="9216678" cy="3024336"/>
          </a:xfrm>
          <a:prstGeom prst="rect">
            <a:avLst/>
          </a:prstGeom>
        </p:spPr>
        <p:txBody>
          <a:bodyPr/>
          <a:lst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lvl="1" indent="0" algn="just">
              <a:spcAft>
                <a:spcPts val="600"/>
              </a:spcAft>
              <a:buNone/>
            </a:pPr>
            <a:r>
              <a:rPr lang="de-DE" b="1" dirty="0"/>
              <a:t>Erwartung:</a:t>
            </a:r>
          </a:p>
          <a:p>
            <a:pPr lvl="1" algn="just">
              <a:spcAft>
                <a:spcPts val="600"/>
              </a:spcAft>
              <a:buFont typeface="Arial" panose="020B0604020202020204" pitchFamily="34" charset="0"/>
              <a:buChar char="•"/>
            </a:pPr>
            <a:r>
              <a:rPr lang="de-DE" dirty="0"/>
              <a:t>Effiziente und schnelle Datenbereitstellung für Termine und </a:t>
            </a:r>
            <a:r>
              <a:rPr lang="de-DE" dirty="0" smtClean="0"/>
              <a:t>Beratungen</a:t>
            </a:r>
            <a:endParaRPr lang="de-DE" dirty="0"/>
          </a:p>
          <a:p>
            <a:pPr lvl="1" algn="just">
              <a:spcAft>
                <a:spcPts val="600"/>
              </a:spcAft>
              <a:buFont typeface="Arial" panose="020B0604020202020204" pitchFamily="34" charset="0"/>
              <a:buChar char="•"/>
            </a:pPr>
            <a:r>
              <a:rPr lang="de-DE" dirty="0"/>
              <a:t>Schnellere Prüfung der Ergebnisse und schnelle Erkenntnisse zu anfallenden </a:t>
            </a:r>
            <a:r>
              <a:rPr lang="de-DE" dirty="0" smtClean="0"/>
              <a:t>Problemen</a:t>
            </a:r>
            <a:endParaRPr lang="de-DE" dirty="0"/>
          </a:p>
          <a:p>
            <a:pPr lvl="1" algn="just">
              <a:spcAft>
                <a:spcPts val="600"/>
              </a:spcAft>
              <a:buFont typeface="Arial" panose="020B0604020202020204" pitchFamily="34" charset="0"/>
              <a:buChar char="•"/>
            </a:pPr>
            <a:r>
              <a:rPr lang="de-DE" dirty="0"/>
              <a:t>Die Ergebnisse werden verwendet, (1) um Prozesse zu optimieren und die Effizienz zu verbessern, (2) um Trends und Muster zu erkennen und zu nutzen, (3) um Risiken zu identifizieren und zu minimieren, und (4) um Entscheidungen zu treffen.</a:t>
            </a:r>
          </a:p>
          <a:p>
            <a:pPr lvl="2" algn="just">
              <a:spcAft>
                <a:spcPts val="600"/>
              </a:spcAft>
              <a:buFont typeface="Symbol" panose="05050102010706020507" pitchFamily="18" charset="2"/>
              <a:buChar char="-"/>
            </a:pPr>
            <a:endParaRPr lang="de-DE" dirty="0"/>
          </a:p>
        </p:txBody>
      </p:sp>
      <p:sp>
        <p:nvSpPr>
          <p:cNvPr id="7" name="Inhaltsplatzhalter 2"/>
          <p:cNvSpPr txBox="1">
            <a:spLocks/>
          </p:cNvSpPr>
          <p:nvPr/>
        </p:nvSpPr>
        <p:spPr>
          <a:xfrm>
            <a:off x="534473" y="3779837"/>
            <a:ext cx="9216678" cy="3024336"/>
          </a:xfrm>
          <a:prstGeom prst="rect">
            <a:avLst/>
          </a:prstGeom>
        </p:spPr>
        <p:txBody>
          <a:bodyPr/>
          <a:lst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lvl="1" indent="0" algn="just">
              <a:spcAft>
                <a:spcPts val="600"/>
              </a:spcAft>
              <a:buNone/>
            </a:pPr>
            <a:r>
              <a:rPr lang="de-DE" b="1" dirty="0"/>
              <a:t>Ziel:</a:t>
            </a:r>
          </a:p>
          <a:p>
            <a:pPr lvl="1" algn="just">
              <a:spcAft>
                <a:spcPts val="600"/>
              </a:spcAft>
              <a:buFont typeface="Arial" panose="020B0604020202020204" pitchFamily="34" charset="0"/>
              <a:buChar char="•"/>
            </a:pPr>
            <a:r>
              <a:rPr lang="de-DE" dirty="0"/>
              <a:t>Den Antragsstau schnellstmöglich abbauen, um Schadenersatzforderungen gegen das Land zu vermeiden.</a:t>
            </a:r>
          </a:p>
          <a:p>
            <a:pPr lvl="1" algn="just">
              <a:spcAft>
                <a:spcPts val="600"/>
              </a:spcAft>
              <a:buFont typeface="Arial" panose="020B0604020202020204" pitchFamily="34" charset="0"/>
              <a:buChar char="•"/>
            </a:pPr>
            <a:r>
              <a:rPr lang="de-DE" dirty="0"/>
              <a:t>Vorbereitung auf die kommenden Herausforderungen (2,1 Prozentziel WEA-Fläche</a:t>
            </a:r>
            <a:r>
              <a:rPr lang="de-DE" dirty="0" smtClean="0"/>
              <a:t>).</a:t>
            </a:r>
            <a:endParaRPr lang="de-DE" dirty="0"/>
          </a:p>
          <a:p>
            <a:pPr lvl="1" algn="just">
              <a:spcAft>
                <a:spcPts val="600"/>
              </a:spcAft>
              <a:buFont typeface="Arial" panose="020B0604020202020204" pitchFamily="34" charset="0"/>
              <a:buChar char="•"/>
            </a:pPr>
            <a:r>
              <a:rPr lang="de-DE" dirty="0"/>
              <a:t>Optimierung des landeseinheitlichen Vollzugs des BImSchG.</a:t>
            </a:r>
          </a:p>
          <a:p>
            <a:pPr lvl="1" algn="just">
              <a:spcAft>
                <a:spcPts val="600"/>
              </a:spcAft>
              <a:buFont typeface="Arial" panose="020B0604020202020204" pitchFamily="34" charset="0"/>
              <a:buChar char="•"/>
            </a:pPr>
            <a:r>
              <a:rPr lang="de-DE" dirty="0"/>
              <a:t>Fachaufsichtliche Begleitung und Unterstützung bei der Integration der neu geschaffenen Dezernate 45 und 54 in die StÄLU.</a:t>
            </a:r>
          </a:p>
          <a:p>
            <a:pPr lvl="1" algn="just">
              <a:spcAft>
                <a:spcPts val="600"/>
              </a:spcAft>
              <a:buFont typeface="Arial" panose="020B0604020202020204" pitchFamily="34" charset="0"/>
              <a:buChar char="•"/>
            </a:pPr>
            <a:r>
              <a:rPr lang="de-DE" dirty="0"/>
              <a:t>Dadurch auch Entlastung der Mitarbeiterinnen und Mitarbeiter im Vollzug.</a:t>
            </a:r>
          </a:p>
          <a:p>
            <a:pPr lvl="2" algn="just">
              <a:spcAft>
                <a:spcPts val="600"/>
              </a:spcAft>
              <a:buFont typeface="Symbol" panose="05050102010706020507" pitchFamily="18" charset="2"/>
              <a:buChar char="-"/>
            </a:pPr>
            <a:endParaRPr lang="de-DE" dirty="0"/>
          </a:p>
        </p:txBody>
      </p:sp>
    </p:spTree>
    <p:extLst>
      <p:ext uri="{BB962C8B-B14F-4D97-AF65-F5344CB8AC3E}">
        <p14:creationId xmlns:p14="http://schemas.microsoft.com/office/powerpoint/2010/main" val="267777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6" y="539477"/>
            <a:ext cx="9360692" cy="936104"/>
          </a:xfrm>
        </p:spPr>
        <p:txBody>
          <a:bodyPr/>
          <a:lstStyle/>
          <a:p>
            <a:pPr>
              <a:spcBef>
                <a:spcPts val="600"/>
              </a:spcBef>
            </a:pPr>
            <a:r>
              <a:rPr lang="de-DE" dirty="0"/>
              <a:t>Windenergie - 2025 Quartalsbericht II</a:t>
            </a:r>
            <a:br>
              <a:rPr lang="de-DE" dirty="0"/>
            </a:br>
            <a:r>
              <a:rPr lang="de-DE" sz="2000" u="sng" dirty="0" smtClean="0"/>
              <a:t>Bestandsanlagen</a:t>
            </a:r>
            <a:endParaRPr lang="de-DE" sz="2000" dirty="0"/>
          </a:p>
        </p:txBody>
      </p:sp>
      <p:sp>
        <p:nvSpPr>
          <p:cNvPr id="11" name="Rectangle 4"/>
          <p:cNvSpPr>
            <a:spLocks noChangeArrowheads="1"/>
          </p:cNvSpPr>
          <p:nvPr/>
        </p:nvSpPr>
        <p:spPr bwMode="auto">
          <a:xfrm>
            <a:off x="1905000" y="3481388"/>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1" name="Rectangle 16"/>
          <p:cNvSpPr>
            <a:spLocks noChangeArrowheads="1"/>
          </p:cNvSpPr>
          <p:nvPr/>
        </p:nvSpPr>
        <p:spPr bwMode="auto">
          <a:xfrm flipV="1">
            <a:off x="233338" y="3102768"/>
            <a:ext cx="127581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Inhaltsplatzhalter 2"/>
          <p:cNvSpPr>
            <a:spLocks noGrp="1"/>
          </p:cNvSpPr>
          <p:nvPr>
            <p:ph idx="1"/>
          </p:nvPr>
        </p:nvSpPr>
        <p:spPr>
          <a:xfrm>
            <a:off x="593724" y="1655601"/>
            <a:ext cx="9792742" cy="4824574"/>
          </a:xfrm>
        </p:spPr>
        <p:txBody>
          <a:bodyPr/>
          <a:lstStyle/>
          <a:p>
            <a:r>
              <a:rPr lang="de-DE" sz="2400" dirty="0" smtClean="0"/>
              <a:t>Gemäß dem Länderinformationssystem </a:t>
            </a:r>
            <a:r>
              <a:rPr lang="de-DE" sz="2400" dirty="0"/>
              <a:t>LIS-A zufolge sind </a:t>
            </a:r>
            <a:r>
              <a:rPr lang="de-DE" sz="2400" dirty="0" smtClean="0"/>
              <a:t>derzeit in MV </a:t>
            </a:r>
            <a:r>
              <a:rPr lang="de-DE" sz="2400" b="1" dirty="0" smtClean="0"/>
              <a:t>1.828</a:t>
            </a:r>
            <a:r>
              <a:rPr lang="de-DE" sz="2400" dirty="0" smtClean="0"/>
              <a:t> </a:t>
            </a:r>
            <a:r>
              <a:rPr lang="de-DE" sz="2400" dirty="0"/>
              <a:t>Windenergieanlagen (WEA) in </a:t>
            </a:r>
            <a:r>
              <a:rPr lang="de-DE" sz="2400" dirty="0" smtClean="0"/>
              <a:t>Betrieb.</a:t>
            </a:r>
            <a:endParaRPr lang="de-DE" sz="2400" dirty="0"/>
          </a:p>
          <a:p>
            <a:endParaRPr lang="de-DE" sz="2400" dirty="0"/>
          </a:p>
          <a:p>
            <a:r>
              <a:rPr lang="de-DE" sz="2400" dirty="0"/>
              <a:t>Die Bestandsanlagen verteilen sich wie folgt in den Zuständigkeitsbereichen der StÄLU:</a:t>
            </a:r>
          </a:p>
          <a:p>
            <a:endParaRPr lang="de-DE" sz="2400" dirty="0"/>
          </a:p>
          <a:p>
            <a:r>
              <a:rPr lang="de-DE" sz="2400" dirty="0"/>
              <a:t>StALU MS: </a:t>
            </a:r>
            <a:r>
              <a:rPr lang="de-DE" sz="2400" dirty="0" smtClean="0"/>
              <a:t>	502 </a:t>
            </a:r>
            <a:r>
              <a:rPr lang="de-DE" sz="2400" dirty="0"/>
              <a:t>WEA</a:t>
            </a:r>
          </a:p>
          <a:p>
            <a:r>
              <a:rPr lang="de-DE" sz="2400" dirty="0"/>
              <a:t>StALU MM</a:t>
            </a:r>
            <a:r>
              <a:rPr lang="de-DE" sz="2400" dirty="0" smtClean="0"/>
              <a:t>:	337 </a:t>
            </a:r>
            <a:r>
              <a:rPr lang="de-DE" sz="2400" dirty="0"/>
              <a:t>WEA</a:t>
            </a:r>
          </a:p>
          <a:p>
            <a:r>
              <a:rPr lang="de-DE" sz="2400" dirty="0"/>
              <a:t>StALU VP: </a:t>
            </a:r>
            <a:r>
              <a:rPr lang="de-DE" sz="2400" dirty="0" smtClean="0"/>
              <a:t>	502 </a:t>
            </a:r>
            <a:r>
              <a:rPr lang="de-DE" sz="2400" dirty="0"/>
              <a:t>WEA</a:t>
            </a:r>
          </a:p>
          <a:p>
            <a:r>
              <a:rPr lang="de-DE" sz="2400" dirty="0"/>
              <a:t>StALU WM: </a:t>
            </a:r>
            <a:r>
              <a:rPr lang="de-DE" sz="2400" dirty="0" smtClean="0"/>
              <a:t>	487 </a:t>
            </a:r>
            <a:r>
              <a:rPr lang="de-DE" sz="2400" dirty="0"/>
              <a:t>WEA</a:t>
            </a:r>
          </a:p>
          <a:p>
            <a:r>
              <a:rPr lang="de-DE" dirty="0"/>
              <a:t> </a:t>
            </a:r>
          </a:p>
          <a:p>
            <a:endParaRPr lang="de-DE" dirty="0"/>
          </a:p>
        </p:txBody>
      </p:sp>
    </p:spTree>
    <p:extLst>
      <p:ext uri="{BB962C8B-B14F-4D97-AF65-F5344CB8AC3E}">
        <p14:creationId xmlns:p14="http://schemas.microsoft.com/office/powerpoint/2010/main" val="1107284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6" y="539477"/>
            <a:ext cx="9360692" cy="936104"/>
          </a:xfrm>
        </p:spPr>
        <p:txBody>
          <a:bodyPr/>
          <a:lstStyle/>
          <a:p>
            <a:pPr>
              <a:spcBef>
                <a:spcPts val="600"/>
              </a:spcBef>
            </a:pPr>
            <a:r>
              <a:rPr lang="de-DE" dirty="0"/>
              <a:t>2025 Quartalsbericht II</a:t>
            </a:r>
            <a:br>
              <a:rPr lang="de-DE" dirty="0"/>
            </a:br>
            <a:r>
              <a:rPr lang="de-DE" sz="2000" u="sng" dirty="0"/>
              <a:t>Übersicht Gesamtzahl Altverfahren/ Neuverfahren (Stichtag </a:t>
            </a:r>
            <a:r>
              <a:rPr lang="de-DE" sz="2000" u="sng" dirty="0" smtClean="0"/>
              <a:t>30.06.2025)</a:t>
            </a:r>
            <a:endParaRPr lang="de-DE" sz="2000" dirty="0"/>
          </a:p>
        </p:txBody>
      </p:sp>
      <p:sp>
        <p:nvSpPr>
          <p:cNvPr id="11" name="Rectangle 4"/>
          <p:cNvSpPr>
            <a:spLocks noChangeArrowheads="1"/>
          </p:cNvSpPr>
          <p:nvPr/>
        </p:nvSpPr>
        <p:spPr bwMode="auto">
          <a:xfrm>
            <a:off x="1905000" y="3481388"/>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6"/>
          <p:cNvSpPr>
            <a:spLocks noChangeArrowheads="1"/>
          </p:cNvSpPr>
          <p:nvPr/>
        </p:nvSpPr>
        <p:spPr bwMode="auto">
          <a:xfrm>
            <a:off x="516272" y="6233443"/>
            <a:ext cx="10264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de-DE" altLang="de-DE"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Das Ergebnis ist quartalsweise kumuliert</a:t>
            </a:r>
            <a:r>
              <a:rPr kumimoji="0" lang="de-DE"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30" name="Inhaltsplatzhalter 29"/>
          <p:cNvGraphicFramePr>
            <a:graphicFrameLocks noGrp="1"/>
          </p:cNvGraphicFramePr>
          <p:nvPr>
            <p:ph idx="1"/>
            <p:extLst/>
          </p:nvPr>
        </p:nvGraphicFramePr>
        <p:xfrm>
          <a:off x="516272" y="1653549"/>
          <a:ext cx="8934091" cy="4070505"/>
        </p:xfrm>
        <a:graphic>
          <a:graphicData uri="http://schemas.openxmlformats.org/drawingml/2006/table">
            <a:tbl>
              <a:tblPr firstRow="1" firstCol="1" bandRow="1">
                <a:tableStyleId>{5C22544A-7EE6-4342-B048-85BDC9FD1C3A}</a:tableStyleId>
              </a:tblPr>
              <a:tblGrid>
                <a:gridCol w="2238343">
                  <a:extLst>
                    <a:ext uri="{9D8B030D-6E8A-4147-A177-3AD203B41FA5}">
                      <a16:colId xmlns:a16="http://schemas.microsoft.com/office/drawing/2014/main" val="2735536294"/>
                    </a:ext>
                  </a:extLst>
                </a:gridCol>
                <a:gridCol w="2243697">
                  <a:extLst>
                    <a:ext uri="{9D8B030D-6E8A-4147-A177-3AD203B41FA5}">
                      <a16:colId xmlns:a16="http://schemas.microsoft.com/office/drawing/2014/main" val="4042389701"/>
                    </a:ext>
                  </a:extLst>
                </a:gridCol>
                <a:gridCol w="2225490">
                  <a:extLst>
                    <a:ext uri="{9D8B030D-6E8A-4147-A177-3AD203B41FA5}">
                      <a16:colId xmlns:a16="http://schemas.microsoft.com/office/drawing/2014/main" val="3374915864"/>
                    </a:ext>
                  </a:extLst>
                </a:gridCol>
                <a:gridCol w="2226561">
                  <a:extLst>
                    <a:ext uri="{9D8B030D-6E8A-4147-A177-3AD203B41FA5}">
                      <a16:colId xmlns:a16="http://schemas.microsoft.com/office/drawing/2014/main" val="941723678"/>
                    </a:ext>
                  </a:extLst>
                </a:gridCol>
              </a:tblGrid>
              <a:tr h="656705">
                <a:tc>
                  <a:txBody>
                    <a:bodyPr/>
                    <a:lstStyle/>
                    <a:p>
                      <a:pPr algn="just" fontAlgn="base" hangingPunct="0">
                        <a:spcAft>
                          <a:spcPts val="600"/>
                        </a:spcAft>
                      </a:pPr>
                      <a:r>
                        <a:rPr lang="de-DE" sz="2400" dirty="0">
                          <a:effectLst/>
                        </a:rPr>
                        <a:t>Jahr</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fontAlgn="base" hangingPunct="0">
                        <a:spcAft>
                          <a:spcPts val="600"/>
                        </a:spcAft>
                      </a:pPr>
                      <a:r>
                        <a:rPr lang="de-DE" sz="2400" dirty="0">
                          <a:effectLst/>
                        </a:rPr>
                        <a:t>Neuverfahren</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fontAlgn="base" hangingPunct="0">
                        <a:spcAft>
                          <a:spcPts val="600"/>
                        </a:spcAft>
                      </a:pPr>
                      <a:r>
                        <a:rPr lang="de-DE" sz="2400" dirty="0">
                          <a:effectLst/>
                        </a:rPr>
                        <a:t>Altverfahren</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fontAlgn="base" hangingPunct="0">
                        <a:spcAft>
                          <a:spcPts val="600"/>
                        </a:spcAft>
                      </a:pPr>
                      <a:r>
                        <a:rPr lang="de-DE" sz="2400" dirty="0">
                          <a:effectLst/>
                        </a:rPr>
                        <a:t>kumuliert</a:t>
                      </a:r>
                      <a:endParaRPr lang="de-DE"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23897897"/>
                  </a:ext>
                </a:extLst>
              </a:tr>
              <a:tr h="647780">
                <a:tc>
                  <a:txBody>
                    <a:bodyPr/>
                    <a:lstStyle/>
                    <a:p>
                      <a:pPr algn="just" fontAlgn="base" hangingPunct="0">
                        <a:spcAft>
                          <a:spcPts val="600"/>
                        </a:spcAft>
                      </a:pPr>
                      <a:r>
                        <a:rPr lang="de-DE" sz="2400" dirty="0">
                          <a:effectLst/>
                        </a:rPr>
                        <a:t>2022</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fontAlgn="base" hangingPunct="0">
                        <a:spcAft>
                          <a:spcPts val="600"/>
                        </a:spcAft>
                      </a:pPr>
                      <a:r>
                        <a:rPr lang="de-DE" sz="2400" dirty="0">
                          <a:effectLst/>
                        </a:rPr>
                        <a:t>38</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dirty="0">
                          <a:effectLst/>
                        </a:rPr>
                        <a:t>204</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dirty="0">
                          <a:effectLst/>
                        </a:rPr>
                        <a:t>242</a:t>
                      </a:r>
                      <a:endParaRPr lang="de-DE" sz="2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977184694"/>
                  </a:ext>
                </a:extLst>
              </a:tr>
              <a:tr h="647780">
                <a:tc>
                  <a:txBody>
                    <a:bodyPr/>
                    <a:lstStyle/>
                    <a:p>
                      <a:pPr algn="just" fontAlgn="base" hangingPunct="0">
                        <a:spcAft>
                          <a:spcPts val="600"/>
                        </a:spcAft>
                      </a:pPr>
                      <a:r>
                        <a:rPr lang="de-DE" sz="2400" dirty="0">
                          <a:effectLst/>
                        </a:rPr>
                        <a:t>2023</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fontAlgn="base" hangingPunct="0">
                        <a:spcAft>
                          <a:spcPts val="600"/>
                        </a:spcAft>
                      </a:pPr>
                      <a:r>
                        <a:rPr lang="de-DE" sz="2400" dirty="0">
                          <a:effectLst/>
                        </a:rPr>
                        <a:t>56</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dirty="0">
                          <a:effectLst/>
                        </a:rPr>
                        <a:t>241</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dirty="0">
                          <a:effectLst/>
                        </a:rPr>
                        <a:t>297</a:t>
                      </a:r>
                      <a:endParaRPr lang="de-DE" sz="2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8294774"/>
                  </a:ext>
                </a:extLst>
              </a:tr>
              <a:tr h="647780">
                <a:tc>
                  <a:txBody>
                    <a:bodyPr/>
                    <a:lstStyle/>
                    <a:p>
                      <a:pPr algn="just" fontAlgn="base" hangingPunct="0">
                        <a:spcAft>
                          <a:spcPts val="600"/>
                        </a:spcAft>
                      </a:pPr>
                      <a:r>
                        <a:rPr lang="de-DE" sz="2400" dirty="0" smtClean="0">
                          <a:effectLst/>
                        </a:rPr>
                        <a:t>2024</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ctr" defTabSz="801929" rtl="0" eaLnBrk="1" fontAlgn="base" latinLnBrk="0" hangingPunct="0">
                        <a:lnSpc>
                          <a:spcPct val="100000"/>
                        </a:lnSpc>
                        <a:spcBef>
                          <a:spcPts val="0"/>
                        </a:spcBef>
                        <a:spcAft>
                          <a:spcPts val="600"/>
                        </a:spcAft>
                        <a:buClrTx/>
                        <a:buSzTx/>
                        <a:buFontTx/>
                        <a:buNone/>
                        <a:tabLst/>
                        <a:defRPr/>
                      </a:pPr>
                      <a:r>
                        <a:rPr lang="de-DE" sz="2400" dirty="0" smtClean="0">
                          <a:effectLst/>
                        </a:rPr>
                        <a:t>81</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801929" rtl="0" eaLnBrk="1" fontAlgn="base" latinLnBrk="0" hangingPunct="0">
                        <a:lnSpc>
                          <a:spcPct val="100000"/>
                        </a:lnSpc>
                        <a:spcBef>
                          <a:spcPts val="0"/>
                        </a:spcBef>
                        <a:spcAft>
                          <a:spcPts val="600"/>
                        </a:spcAft>
                        <a:buClrTx/>
                        <a:buSzTx/>
                        <a:buFontTx/>
                        <a:buNone/>
                        <a:tabLst/>
                        <a:defRPr/>
                      </a:pPr>
                      <a:r>
                        <a:rPr lang="de-DE" sz="2400" dirty="0" smtClean="0">
                          <a:effectLst/>
                        </a:rPr>
                        <a:t>210</a:t>
                      </a:r>
                      <a:endParaRPr lang="de-DE" sz="2400" b="1" dirty="0">
                        <a:solidFill>
                          <a:schemeClr val="accent3"/>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801929" rtl="0" eaLnBrk="1" fontAlgn="base" latinLnBrk="0" hangingPunct="0">
                        <a:lnSpc>
                          <a:spcPct val="100000"/>
                        </a:lnSpc>
                        <a:spcBef>
                          <a:spcPts val="0"/>
                        </a:spcBef>
                        <a:spcAft>
                          <a:spcPts val="600"/>
                        </a:spcAft>
                        <a:buClrTx/>
                        <a:buSzTx/>
                        <a:buFontTx/>
                        <a:buNone/>
                        <a:tabLst/>
                        <a:defRPr/>
                      </a:pPr>
                      <a:r>
                        <a:rPr lang="de-DE" sz="2400" b="1" dirty="0" smtClean="0">
                          <a:effectLst/>
                        </a:rPr>
                        <a:t>291</a:t>
                      </a:r>
                      <a:endParaRPr lang="de-DE" sz="2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9789022"/>
                  </a:ext>
                </a:extLst>
              </a:tr>
              <a:tr h="647780">
                <a:tc>
                  <a:txBody>
                    <a:bodyPr/>
                    <a:lstStyle/>
                    <a:p>
                      <a:pPr marL="0" marR="0" lvl="0" indent="0" algn="just" defTabSz="801929" rtl="0" eaLnBrk="1" fontAlgn="base" latinLnBrk="0" hangingPunct="0">
                        <a:lnSpc>
                          <a:spcPct val="100000"/>
                        </a:lnSpc>
                        <a:spcBef>
                          <a:spcPts val="0"/>
                        </a:spcBef>
                        <a:spcAft>
                          <a:spcPts val="600"/>
                        </a:spcAft>
                        <a:buClrTx/>
                        <a:buSzTx/>
                        <a:buFontTx/>
                        <a:buNone/>
                        <a:tabLst/>
                        <a:defRPr/>
                      </a:pPr>
                      <a:r>
                        <a:rPr lang="de-DE" sz="2400" dirty="0" smtClean="0">
                          <a:effectLst/>
                        </a:rPr>
                        <a:t>31.03.2025</a:t>
                      </a:r>
                      <a:endParaRPr lang="de-DE" sz="2400" dirty="0">
                        <a:effectLst/>
                      </a:endParaRPr>
                    </a:p>
                  </a:txBody>
                  <a:tcPr marL="68580" marR="68580" marT="0" marB="0"/>
                </a:tc>
                <a:tc>
                  <a:txBody>
                    <a:bodyPr/>
                    <a:lstStyle/>
                    <a:p>
                      <a:pPr algn="ctr" fontAlgn="base" hangingPunct="0">
                        <a:spcAft>
                          <a:spcPts val="600"/>
                        </a:spcAft>
                      </a:pPr>
                      <a:r>
                        <a:rPr lang="de-DE" sz="2400" dirty="0" smtClean="0">
                          <a:effectLst/>
                        </a:rPr>
                        <a:t>26 </a:t>
                      </a:r>
                      <a:endParaRPr lang="de-DE" sz="2400" b="1" dirty="0">
                        <a:solidFill>
                          <a:srgbClr val="FF0000"/>
                        </a:solidFill>
                        <a:effectLst/>
                      </a:endParaRPr>
                    </a:p>
                  </a:txBody>
                  <a:tcPr marL="68580" marR="68580" marT="0" marB="0" anchor="ctr"/>
                </a:tc>
                <a:tc>
                  <a:txBody>
                    <a:bodyPr/>
                    <a:lstStyle/>
                    <a:p>
                      <a:pPr algn="ctr" fontAlgn="base" hangingPunct="0">
                        <a:spcAft>
                          <a:spcPts val="600"/>
                        </a:spcAft>
                      </a:pPr>
                      <a:r>
                        <a:rPr lang="de-DE" sz="2400" dirty="0" smtClean="0">
                          <a:effectLst/>
                        </a:rPr>
                        <a:t>276</a:t>
                      </a:r>
                      <a:endParaRPr lang="de-DE" sz="2400" b="1" dirty="0">
                        <a:solidFill>
                          <a:schemeClr val="accent3"/>
                        </a:solidFill>
                        <a:effectLst/>
                      </a:endParaRPr>
                    </a:p>
                  </a:txBody>
                  <a:tcPr marL="68580" marR="68580" marT="0" marB="0" anchor="ctr"/>
                </a:tc>
                <a:tc>
                  <a:txBody>
                    <a:bodyPr/>
                    <a:lstStyle/>
                    <a:p>
                      <a:pPr algn="ctr" fontAlgn="base" hangingPunct="0">
                        <a:spcAft>
                          <a:spcPts val="600"/>
                        </a:spcAft>
                      </a:pPr>
                      <a:r>
                        <a:rPr lang="de-DE" sz="2400" dirty="0" smtClean="0">
                          <a:effectLst/>
                        </a:rPr>
                        <a:t>302</a:t>
                      </a:r>
                      <a:endParaRPr lang="de-DE" sz="2400" dirty="0">
                        <a:effectLst/>
                      </a:endParaRPr>
                    </a:p>
                  </a:txBody>
                  <a:tcPr marL="68580" marR="68580" marT="0" marB="0" anchor="ctr"/>
                </a:tc>
                <a:extLst>
                  <a:ext uri="{0D108BD9-81ED-4DB2-BD59-A6C34878D82A}">
                    <a16:rowId xmlns:a16="http://schemas.microsoft.com/office/drawing/2014/main" val="2186515596"/>
                  </a:ext>
                </a:extLst>
              </a:tr>
              <a:tr h="822680">
                <a:tc>
                  <a:txBody>
                    <a:bodyPr/>
                    <a:lstStyle/>
                    <a:p>
                      <a:pPr marL="0" marR="0" lvl="0" indent="0" algn="just" defTabSz="801929" rtl="0" eaLnBrk="1" fontAlgn="base" latinLnBrk="0" hangingPunct="0">
                        <a:lnSpc>
                          <a:spcPct val="100000"/>
                        </a:lnSpc>
                        <a:spcBef>
                          <a:spcPts val="0"/>
                        </a:spcBef>
                        <a:spcAft>
                          <a:spcPts val="600"/>
                        </a:spcAft>
                        <a:buClrTx/>
                        <a:buSzTx/>
                        <a:buFontTx/>
                        <a:buNone/>
                        <a:tabLst/>
                        <a:defRPr/>
                      </a:pPr>
                      <a:r>
                        <a:rPr lang="de-DE" sz="2400" b="1" kern="1200" dirty="0" smtClean="0">
                          <a:solidFill>
                            <a:schemeClr val="lt1"/>
                          </a:solidFill>
                          <a:effectLst/>
                          <a:latin typeface="+mn-lt"/>
                          <a:ea typeface="+mn-ea"/>
                          <a:cs typeface="+mn-cs"/>
                        </a:rPr>
                        <a:t>30.06.2025 </a:t>
                      </a:r>
                      <a:r>
                        <a:rPr lang="de-DE" sz="2400" baseline="30000" dirty="0" smtClean="0">
                          <a:effectLst/>
                        </a:rPr>
                        <a:t>1</a:t>
                      </a:r>
                      <a:endParaRPr lang="de-DE" sz="2400" dirty="0" smtClean="0">
                        <a:effectLst/>
                      </a:endParaRPr>
                    </a:p>
                    <a:p>
                      <a:pPr marL="0" marR="0" lvl="0" indent="0" algn="just" defTabSz="801929" rtl="0" eaLnBrk="1" fontAlgn="base" latinLnBrk="0" hangingPunct="0">
                        <a:lnSpc>
                          <a:spcPct val="100000"/>
                        </a:lnSpc>
                        <a:spcBef>
                          <a:spcPts val="0"/>
                        </a:spcBef>
                        <a:spcAft>
                          <a:spcPts val="600"/>
                        </a:spcAft>
                        <a:buClrTx/>
                        <a:buSzTx/>
                        <a:buFontTx/>
                        <a:buNone/>
                        <a:tabLst/>
                        <a:defRPr/>
                      </a:pP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ctr" defTabSz="801929" rtl="0" eaLnBrk="1" fontAlgn="base" latinLnBrk="0" hangingPunct="0">
                        <a:lnSpc>
                          <a:spcPct val="100000"/>
                        </a:lnSpc>
                        <a:spcBef>
                          <a:spcPts val="0"/>
                        </a:spcBef>
                        <a:spcAft>
                          <a:spcPts val="600"/>
                        </a:spcAft>
                        <a:buClrTx/>
                        <a:buSzTx/>
                        <a:buFontTx/>
                        <a:buNone/>
                        <a:tabLst/>
                        <a:defRPr/>
                      </a:pPr>
                      <a:r>
                        <a:rPr lang="de-DE" sz="2400" kern="1200" dirty="0" smtClean="0">
                          <a:solidFill>
                            <a:schemeClr val="dk1"/>
                          </a:solidFill>
                          <a:effectLst/>
                          <a:latin typeface="+mn-lt"/>
                          <a:ea typeface="+mn-ea"/>
                          <a:cs typeface="+mn-cs"/>
                        </a:rPr>
                        <a:t>94 </a:t>
                      </a:r>
                      <a:r>
                        <a:rPr lang="de-DE" sz="2400" b="1" dirty="0" smtClean="0">
                          <a:solidFill>
                            <a:srgbClr val="FF0000"/>
                          </a:solidFill>
                          <a:effectLst/>
                        </a:rPr>
                        <a:t>↑</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801929" rtl="0" eaLnBrk="1" fontAlgn="base" latinLnBrk="0" hangingPunct="0">
                        <a:lnSpc>
                          <a:spcPct val="100000"/>
                        </a:lnSpc>
                        <a:spcBef>
                          <a:spcPts val="0"/>
                        </a:spcBef>
                        <a:spcAft>
                          <a:spcPts val="600"/>
                        </a:spcAft>
                        <a:buClrTx/>
                        <a:buSzTx/>
                        <a:buFontTx/>
                        <a:buNone/>
                        <a:tabLst/>
                        <a:defRPr/>
                      </a:pPr>
                      <a:r>
                        <a:rPr lang="de-DE" sz="2400" kern="1200" dirty="0" smtClean="0">
                          <a:solidFill>
                            <a:schemeClr val="dk1"/>
                          </a:solidFill>
                          <a:effectLst/>
                          <a:latin typeface="+mn-lt"/>
                          <a:ea typeface="+mn-ea"/>
                          <a:cs typeface="+mn-cs"/>
                        </a:rPr>
                        <a:t>264 </a:t>
                      </a:r>
                      <a:r>
                        <a:rPr lang="de-DE" sz="2400" dirty="0" smtClean="0">
                          <a:effectLst/>
                        </a:rPr>
                        <a:t> </a:t>
                      </a:r>
                      <a:r>
                        <a:rPr lang="de-DE" sz="2400" b="1" dirty="0" smtClean="0">
                          <a:solidFill>
                            <a:schemeClr val="accent3"/>
                          </a:solidFill>
                          <a:effectLst/>
                        </a:rPr>
                        <a:t>↓</a:t>
                      </a:r>
                      <a:endParaRPr lang="de-DE" sz="2400" b="1" dirty="0">
                        <a:solidFill>
                          <a:schemeClr val="accent3"/>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801929" rtl="0" eaLnBrk="1" fontAlgn="base" latinLnBrk="0" hangingPunct="0">
                        <a:lnSpc>
                          <a:spcPct val="100000"/>
                        </a:lnSpc>
                        <a:spcBef>
                          <a:spcPts val="0"/>
                        </a:spcBef>
                        <a:spcAft>
                          <a:spcPts val="600"/>
                        </a:spcAft>
                        <a:buClrTx/>
                        <a:buSzTx/>
                        <a:buFontTx/>
                        <a:buNone/>
                        <a:tabLst/>
                        <a:defRPr/>
                      </a:pPr>
                      <a:r>
                        <a:rPr lang="de-DE" sz="2400" kern="1200" dirty="0" smtClean="0">
                          <a:solidFill>
                            <a:schemeClr val="dk1"/>
                          </a:solidFill>
                          <a:effectLst/>
                          <a:latin typeface="+mn-lt"/>
                          <a:ea typeface="+mn-ea"/>
                          <a:cs typeface="+mn-cs"/>
                        </a:rPr>
                        <a:t>358</a:t>
                      </a:r>
                      <a:r>
                        <a:rPr lang="de-DE" sz="2400" dirty="0" smtClean="0">
                          <a:effectLst/>
                          <a:latin typeface="Arial" panose="020B0604020202020204" pitchFamily="34" charset="0"/>
                          <a:ea typeface="Times New Roman" panose="02020603050405020304" pitchFamily="18" charset="0"/>
                        </a:rPr>
                        <a:t> </a:t>
                      </a:r>
                      <a:r>
                        <a:rPr lang="de-DE" sz="2400" b="1" dirty="0" smtClean="0">
                          <a:solidFill>
                            <a:srgbClr val="FF0000"/>
                          </a:solidFill>
                          <a:effectLst/>
                        </a:rPr>
                        <a:t>↑</a:t>
                      </a:r>
                      <a:endParaRPr lang="de-DE" sz="2400" dirty="0" smtClean="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640424745"/>
                  </a:ext>
                </a:extLst>
              </a:tr>
            </a:tbl>
          </a:graphicData>
        </a:graphic>
      </p:graphicFrame>
      <p:sp>
        <p:nvSpPr>
          <p:cNvPr id="31" name="Rectangle 16"/>
          <p:cNvSpPr>
            <a:spLocks noChangeArrowheads="1"/>
          </p:cNvSpPr>
          <p:nvPr/>
        </p:nvSpPr>
        <p:spPr bwMode="auto">
          <a:xfrm flipV="1">
            <a:off x="233338" y="3102768"/>
            <a:ext cx="127581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291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Windenergie - 2025 Quartalsbericht II</a:t>
            </a:r>
            <a:br>
              <a:rPr lang="de-DE" dirty="0"/>
            </a:br>
            <a:r>
              <a:rPr lang="de-DE" sz="2000" u="sng" dirty="0"/>
              <a:t>Übersicht Genehmigungsverfahren und Anlagenanzahl</a:t>
            </a:r>
            <a:endParaRPr lang="de-DE" sz="2000" dirty="0"/>
          </a:p>
        </p:txBody>
      </p:sp>
      <p:sp>
        <p:nvSpPr>
          <p:cNvPr id="11" name="Rectangle 4"/>
          <p:cNvSpPr>
            <a:spLocks noChangeArrowheads="1"/>
          </p:cNvSpPr>
          <p:nvPr/>
        </p:nvSpPr>
        <p:spPr bwMode="auto">
          <a:xfrm>
            <a:off x="1905000" y="3481388"/>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1" name="Rectangle 16"/>
          <p:cNvSpPr>
            <a:spLocks noChangeArrowheads="1"/>
          </p:cNvSpPr>
          <p:nvPr/>
        </p:nvSpPr>
        <p:spPr bwMode="auto">
          <a:xfrm flipV="1">
            <a:off x="233338" y="3102768"/>
            <a:ext cx="127581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Inhaltsplatzhalter 3"/>
          <p:cNvGraphicFramePr>
            <a:graphicFrameLocks noGrp="1"/>
          </p:cNvGraphicFramePr>
          <p:nvPr>
            <p:ph idx="1"/>
            <p:extLst/>
          </p:nvPr>
        </p:nvGraphicFramePr>
        <p:xfrm>
          <a:off x="593726" y="1691605"/>
          <a:ext cx="8640960" cy="3333720"/>
        </p:xfrm>
        <a:graphic>
          <a:graphicData uri="http://schemas.openxmlformats.org/drawingml/2006/table">
            <a:tbl>
              <a:tblPr firstRow="1" firstCol="1" bandRow="1">
                <a:tableStyleId>{5C22544A-7EE6-4342-B048-85BDC9FD1C3A}</a:tableStyleId>
              </a:tblPr>
              <a:tblGrid>
                <a:gridCol w="1655836">
                  <a:extLst>
                    <a:ext uri="{9D8B030D-6E8A-4147-A177-3AD203B41FA5}">
                      <a16:colId xmlns:a16="http://schemas.microsoft.com/office/drawing/2014/main" val="971156900"/>
                    </a:ext>
                  </a:extLst>
                </a:gridCol>
                <a:gridCol w="2463692">
                  <a:extLst>
                    <a:ext uri="{9D8B030D-6E8A-4147-A177-3AD203B41FA5}">
                      <a16:colId xmlns:a16="http://schemas.microsoft.com/office/drawing/2014/main" val="2896616952"/>
                    </a:ext>
                  </a:extLst>
                </a:gridCol>
                <a:gridCol w="2324420">
                  <a:extLst>
                    <a:ext uri="{9D8B030D-6E8A-4147-A177-3AD203B41FA5}">
                      <a16:colId xmlns:a16="http://schemas.microsoft.com/office/drawing/2014/main" val="3187683235"/>
                    </a:ext>
                  </a:extLst>
                </a:gridCol>
                <a:gridCol w="2197012">
                  <a:extLst>
                    <a:ext uri="{9D8B030D-6E8A-4147-A177-3AD203B41FA5}">
                      <a16:colId xmlns:a16="http://schemas.microsoft.com/office/drawing/2014/main" val="1839636392"/>
                    </a:ext>
                  </a:extLst>
                </a:gridCol>
              </a:tblGrid>
              <a:tr h="1080120">
                <a:tc>
                  <a:txBody>
                    <a:bodyPr/>
                    <a:lstStyle/>
                    <a:p>
                      <a:pPr algn="just" fontAlgn="base" hangingPunct="0">
                        <a:spcAft>
                          <a:spcPts val="600"/>
                        </a:spcAft>
                      </a:pPr>
                      <a:r>
                        <a:rPr lang="de-DE" sz="2400" dirty="0" smtClean="0">
                          <a:effectLst/>
                        </a:rPr>
                        <a:t>2025</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fontAlgn="base" hangingPunct="0">
                        <a:spcAft>
                          <a:spcPts val="600"/>
                        </a:spcAft>
                      </a:pPr>
                      <a:r>
                        <a:rPr lang="de-DE" sz="2400" dirty="0">
                          <a:effectLst/>
                        </a:rPr>
                        <a:t>Neuverfahren</a:t>
                      </a:r>
                    </a:p>
                    <a:p>
                      <a:pPr algn="just" fontAlgn="base" hangingPunct="0">
                        <a:spcAft>
                          <a:spcPts val="600"/>
                        </a:spcAft>
                      </a:pPr>
                      <a:r>
                        <a:rPr lang="de-DE" sz="2400" dirty="0" smtClean="0">
                          <a:effectLst/>
                        </a:rPr>
                        <a:t>(01.01.2025-30.06.2025) </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fontAlgn="base" hangingPunct="0">
                        <a:spcAft>
                          <a:spcPts val="600"/>
                        </a:spcAft>
                      </a:pPr>
                      <a:r>
                        <a:rPr lang="de-DE" sz="2400" dirty="0">
                          <a:effectLst/>
                        </a:rPr>
                        <a:t>Altverfahren</a:t>
                      </a:r>
                    </a:p>
                    <a:p>
                      <a:pPr algn="just" fontAlgn="base" hangingPunct="0">
                        <a:spcAft>
                          <a:spcPts val="600"/>
                        </a:spcAft>
                      </a:pPr>
                      <a:r>
                        <a:rPr lang="de-DE" sz="2400" dirty="0">
                          <a:effectLst/>
                        </a:rPr>
                        <a:t>vor </a:t>
                      </a:r>
                      <a:r>
                        <a:rPr lang="de-DE" sz="2400" dirty="0" smtClean="0">
                          <a:effectLst/>
                        </a:rPr>
                        <a:t>01.01.2025</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fontAlgn="base" hangingPunct="0">
                        <a:spcAft>
                          <a:spcPts val="600"/>
                        </a:spcAft>
                      </a:pPr>
                      <a:r>
                        <a:rPr lang="de-DE" sz="2400" dirty="0">
                          <a:effectLst/>
                        </a:rPr>
                        <a:t>kumuliert</a:t>
                      </a:r>
                      <a:endParaRPr lang="de-DE"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672794280"/>
                  </a:ext>
                </a:extLst>
              </a:tr>
              <a:tr h="1080120">
                <a:tc>
                  <a:txBody>
                    <a:bodyPr/>
                    <a:lstStyle/>
                    <a:p>
                      <a:pPr algn="just" fontAlgn="base" hangingPunct="0">
                        <a:spcAft>
                          <a:spcPts val="600"/>
                        </a:spcAft>
                      </a:pPr>
                      <a:r>
                        <a:rPr lang="de-DE" sz="2400" dirty="0">
                          <a:effectLst/>
                        </a:rPr>
                        <a:t>Anzahl </a:t>
                      </a:r>
                    </a:p>
                    <a:p>
                      <a:pPr algn="just" fontAlgn="base" hangingPunct="0">
                        <a:spcAft>
                          <a:spcPts val="600"/>
                        </a:spcAft>
                      </a:pPr>
                      <a:r>
                        <a:rPr lang="de-DE" sz="2400" dirty="0">
                          <a:effectLst/>
                        </a:rPr>
                        <a:t>Anträge</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fontAlgn="base" hangingPunct="0">
                        <a:spcAft>
                          <a:spcPts val="600"/>
                        </a:spcAft>
                      </a:pPr>
                      <a:r>
                        <a:rPr lang="de-DE" sz="2400" dirty="0" smtClean="0">
                          <a:effectLst/>
                        </a:rPr>
                        <a:t>94</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dirty="0" smtClean="0">
                          <a:effectLst/>
                        </a:rPr>
                        <a:t>264</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dirty="0" smtClean="0">
                          <a:effectLst/>
                        </a:rPr>
                        <a:t>358</a:t>
                      </a:r>
                      <a:endParaRPr lang="de-DE" sz="2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547514697"/>
                  </a:ext>
                </a:extLst>
              </a:tr>
              <a:tr h="1080120">
                <a:tc>
                  <a:txBody>
                    <a:bodyPr/>
                    <a:lstStyle/>
                    <a:p>
                      <a:pPr algn="just" fontAlgn="base" hangingPunct="0">
                        <a:spcAft>
                          <a:spcPts val="600"/>
                        </a:spcAft>
                      </a:pPr>
                      <a:r>
                        <a:rPr lang="de-DE" sz="2400" dirty="0">
                          <a:effectLst/>
                        </a:rPr>
                        <a:t>Anzahl </a:t>
                      </a:r>
                    </a:p>
                    <a:p>
                      <a:pPr algn="just" fontAlgn="base" hangingPunct="0">
                        <a:spcAft>
                          <a:spcPts val="600"/>
                        </a:spcAft>
                      </a:pPr>
                      <a:r>
                        <a:rPr lang="de-DE" sz="2400" dirty="0">
                          <a:effectLst/>
                        </a:rPr>
                        <a:t>WEA</a:t>
                      </a:r>
                      <a:endParaRPr lang="de-DE"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fontAlgn="base" hangingPunct="0">
                        <a:spcAft>
                          <a:spcPts val="600"/>
                        </a:spcAft>
                      </a:pPr>
                      <a:r>
                        <a:rPr lang="de-DE" sz="2400" dirty="0" smtClean="0">
                          <a:effectLst/>
                        </a:rPr>
                        <a:t>321</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dirty="0" smtClean="0">
                          <a:effectLst/>
                        </a:rPr>
                        <a:t>1.093</a:t>
                      </a:r>
                      <a:endParaRPr lang="de-DE" sz="2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fontAlgn="base" hangingPunct="0">
                        <a:spcAft>
                          <a:spcPts val="600"/>
                        </a:spcAft>
                      </a:pPr>
                      <a:r>
                        <a:rPr lang="de-DE" sz="2400" kern="1200" dirty="0" smtClean="0">
                          <a:solidFill>
                            <a:schemeClr val="dk1"/>
                          </a:solidFill>
                          <a:effectLst/>
                          <a:latin typeface="+mn-lt"/>
                          <a:ea typeface="+mn-ea"/>
                          <a:cs typeface="+mn-cs"/>
                        </a:rPr>
                        <a:t>1.414</a:t>
                      </a:r>
                      <a:endParaRPr lang="de-DE" sz="2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94604618"/>
                  </a:ext>
                </a:extLst>
              </a:tr>
            </a:tbl>
          </a:graphicData>
        </a:graphic>
      </p:graphicFrame>
      <p:sp>
        <p:nvSpPr>
          <p:cNvPr id="5" name="Rechteck 4"/>
          <p:cNvSpPr/>
          <p:nvPr/>
        </p:nvSpPr>
        <p:spPr>
          <a:xfrm>
            <a:off x="593726" y="5508029"/>
            <a:ext cx="9576716" cy="1015663"/>
          </a:xfrm>
          <a:prstGeom prst="rect">
            <a:avLst/>
          </a:prstGeom>
        </p:spPr>
        <p:txBody>
          <a:bodyPr wrap="square">
            <a:spAutoFit/>
          </a:bodyPr>
          <a:lstStyle/>
          <a:p>
            <a:r>
              <a:rPr lang="de-DE" sz="2000" dirty="0"/>
              <a:t>Es befinden sich zum Stichtag </a:t>
            </a:r>
            <a:r>
              <a:rPr lang="de-DE" sz="2000" dirty="0" smtClean="0"/>
              <a:t>den 30.06.2025: 321 </a:t>
            </a:r>
            <a:r>
              <a:rPr lang="de-DE" sz="2000" dirty="0"/>
              <a:t>Anträge mit </a:t>
            </a:r>
            <a:r>
              <a:rPr lang="de-DE" sz="2000" dirty="0" smtClean="0"/>
              <a:t>1.414 </a:t>
            </a:r>
            <a:r>
              <a:rPr lang="de-DE" sz="2000" dirty="0"/>
              <a:t>WEA im BImSchG-Verfahren. Das ergibt eine Gesamtleistung von mehr als </a:t>
            </a:r>
            <a:r>
              <a:rPr lang="de-DE" sz="2000" dirty="0" smtClean="0"/>
              <a:t>7,77 </a:t>
            </a:r>
            <a:r>
              <a:rPr lang="de-DE" sz="2000" dirty="0"/>
              <a:t>GW und entspricht einem Investitionsvolumen von ca. </a:t>
            </a:r>
            <a:r>
              <a:rPr lang="de-DE" sz="2000" dirty="0" smtClean="0"/>
              <a:t>13 </a:t>
            </a:r>
            <a:r>
              <a:rPr lang="de-DE" sz="2000" dirty="0"/>
              <a:t>Mrd. Euro.</a:t>
            </a:r>
          </a:p>
        </p:txBody>
      </p:sp>
    </p:spTree>
    <p:extLst>
      <p:ext uri="{BB962C8B-B14F-4D97-AF65-F5344CB8AC3E}">
        <p14:creationId xmlns:p14="http://schemas.microsoft.com/office/powerpoint/2010/main" val="1175661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6" y="539477"/>
            <a:ext cx="9504708" cy="972690"/>
          </a:xfrm>
        </p:spPr>
        <p:txBody>
          <a:bodyPr/>
          <a:lstStyle/>
          <a:p>
            <a:r>
              <a:rPr lang="de-DE" dirty="0"/>
              <a:t>Windenergie - 2025 Quartalsbericht II</a:t>
            </a:r>
            <a:br>
              <a:rPr lang="de-DE" dirty="0"/>
            </a:br>
            <a:r>
              <a:rPr lang="de-DE" sz="2000" u="sng" dirty="0"/>
              <a:t>Abgeschlossene Verfahren seit </a:t>
            </a:r>
            <a:r>
              <a:rPr lang="de-DE" sz="2000" u="sng" dirty="0" smtClean="0"/>
              <a:t>2019</a:t>
            </a:r>
            <a:endParaRPr lang="de-DE" sz="2000" u="sng" dirty="0"/>
          </a:p>
        </p:txBody>
      </p:sp>
      <p:graphicFrame>
        <p:nvGraphicFramePr>
          <p:cNvPr id="5" name="Inhaltsplatzhalter 4"/>
          <p:cNvGraphicFramePr>
            <a:graphicFrameLocks noGrp="1"/>
          </p:cNvGraphicFramePr>
          <p:nvPr>
            <p:ph idx="1"/>
            <p:extLst/>
          </p:nvPr>
        </p:nvGraphicFramePr>
        <p:xfrm>
          <a:off x="593726" y="1512167"/>
          <a:ext cx="9937232" cy="5205948"/>
        </p:xfrm>
        <a:graphic>
          <a:graphicData uri="http://schemas.openxmlformats.org/drawingml/2006/table">
            <a:tbl>
              <a:tblPr firstRow="1" firstCol="1" bandRow="1">
                <a:tableStyleId>{5C22544A-7EE6-4342-B048-85BDC9FD1C3A}</a:tableStyleId>
              </a:tblPr>
              <a:tblGrid>
                <a:gridCol w="873084">
                  <a:extLst>
                    <a:ext uri="{9D8B030D-6E8A-4147-A177-3AD203B41FA5}">
                      <a16:colId xmlns:a16="http://schemas.microsoft.com/office/drawing/2014/main" val="10420572"/>
                    </a:ext>
                  </a:extLst>
                </a:gridCol>
                <a:gridCol w="1719332">
                  <a:extLst>
                    <a:ext uri="{9D8B030D-6E8A-4147-A177-3AD203B41FA5}">
                      <a16:colId xmlns:a16="http://schemas.microsoft.com/office/drawing/2014/main" val="1610217680"/>
                    </a:ext>
                  </a:extLst>
                </a:gridCol>
                <a:gridCol w="1152128">
                  <a:extLst>
                    <a:ext uri="{9D8B030D-6E8A-4147-A177-3AD203B41FA5}">
                      <a16:colId xmlns:a16="http://schemas.microsoft.com/office/drawing/2014/main" val="3389938343"/>
                    </a:ext>
                  </a:extLst>
                </a:gridCol>
                <a:gridCol w="1113726">
                  <a:extLst>
                    <a:ext uri="{9D8B030D-6E8A-4147-A177-3AD203B41FA5}">
                      <a16:colId xmlns:a16="http://schemas.microsoft.com/office/drawing/2014/main" val="1595140544"/>
                    </a:ext>
                  </a:extLst>
                </a:gridCol>
                <a:gridCol w="1694586">
                  <a:extLst>
                    <a:ext uri="{9D8B030D-6E8A-4147-A177-3AD203B41FA5}">
                      <a16:colId xmlns:a16="http://schemas.microsoft.com/office/drawing/2014/main" val="2198338213"/>
                    </a:ext>
                  </a:extLst>
                </a:gridCol>
                <a:gridCol w="1728192">
                  <a:extLst>
                    <a:ext uri="{9D8B030D-6E8A-4147-A177-3AD203B41FA5}">
                      <a16:colId xmlns:a16="http://schemas.microsoft.com/office/drawing/2014/main" val="1738296242"/>
                    </a:ext>
                  </a:extLst>
                </a:gridCol>
                <a:gridCol w="1656184">
                  <a:extLst>
                    <a:ext uri="{9D8B030D-6E8A-4147-A177-3AD203B41FA5}">
                      <a16:colId xmlns:a16="http://schemas.microsoft.com/office/drawing/2014/main" val="1956667903"/>
                    </a:ext>
                  </a:extLst>
                </a:gridCol>
              </a:tblGrid>
              <a:tr h="580668">
                <a:tc>
                  <a:txBody>
                    <a:bodyPr/>
                    <a:lstStyle/>
                    <a:p>
                      <a:pPr algn="just">
                        <a:spcAft>
                          <a:spcPts val="600"/>
                        </a:spcAft>
                      </a:pPr>
                      <a:r>
                        <a:rPr lang="de-DE" sz="1800" dirty="0">
                          <a:effectLst/>
                          <a:latin typeface="+mn-lt"/>
                          <a:ea typeface="+mn-ea"/>
                        </a:rPr>
                        <a:t>Jahr</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just">
                        <a:spcAft>
                          <a:spcPts val="600"/>
                        </a:spcAft>
                      </a:pPr>
                      <a:r>
                        <a:rPr lang="de-DE" sz="1800" dirty="0">
                          <a:effectLst/>
                        </a:rPr>
                        <a:t>Genehmigungen gem.                             § 4 BImSchG </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just">
                        <a:spcAft>
                          <a:spcPts val="600"/>
                        </a:spcAft>
                      </a:pPr>
                      <a:r>
                        <a:rPr lang="de-DE" sz="1800" dirty="0">
                          <a:effectLst/>
                        </a:rPr>
                        <a:t>Anlagen-anzahl</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just">
                        <a:spcAft>
                          <a:spcPts val="600"/>
                        </a:spcAft>
                      </a:pPr>
                      <a:r>
                        <a:rPr lang="de-DE" sz="1800" dirty="0">
                          <a:effectLst/>
                        </a:rPr>
                        <a:t>Leistung             [MW]</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just">
                        <a:spcAft>
                          <a:spcPts val="600"/>
                        </a:spcAft>
                      </a:pPr>
                      <a:r>
                        <a:rPr lang="de-DE" sz="1800" dirty="0">
                          <a:effectLst/>
                        </a:rPr>
                        <a:t>Entscheidungen gem.                               § 16 BImSchG</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just">
                        <a:spcAft>
                          <a:spcPts val="600"/>
                        </a:spcAft>
                      </a:pPr>
                      <a:r>
                        <a:rPr lang="de-DE" sz="1800" dirty="0">
                          <a:effectLst/>
                        </a:rPr>
                        <a:t>Ablehnungen</a:t>
                      </a:r>
                      <a:r>
                        <a:rPr lang="de-DE" sz="1800" baseline="0" dirty="0">
                          <a:effectLst/>
                        </a:rPr>
                        <a:t> </a:t>
                      </a:r>
                      <a:r>
                        <a:rPr lang="de-DE" sz="1800" dirty="0">
                          <a:effectLst/>
                        </a:rPr>
                        <a:t>/</a:t>
                      </a:r>
                      <a:r>
                        <a:rPr lang="de-DE" sz="1800" baseline="0" dirty="0">
                          <a:effectLst/>
                        </a:rPr>
                        <a:t> </a:t>
                      </a:r>
                      <a:r>
                        <a:rPr lang="de-DE" sz="1800" dirty="0">
                          <a:effectLst/>
                        </a:rPr>
                        <a:t>Rücknahme von Anträgen</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just">
                        <a:spcAft>
                          <a:spcPts val="600"/>
                        </a:spcAft>
                      </a:pPr>
                      <a:r>
                        <a:rPr lang="de-DE" sz="1800" dirty="0">
                          <a:effectLst/>
                        </a:rPr>
                        <a:t>Gesamt-entscheidungen</a:t>
                      </a:r>
                      <a:endParaRPr lang="de-DE" sz="1800" dirty="0">
                        <a:effectLst/>
                        <a:latin typeface="Arial" panose="020B0604020202020204" pitchFamily="34" charset="0"/>
                        <a:ea typeface="Times New Roman" panose="02020603050405020304" pitchFamily="18" charset="0"/>
                      </a:endParaRPr>
                    </a:p>
                  </a:txBody>
                  <a:tcPr marL="62745" marR="62745" marT="0" marB="0"/>
                </a:tc>
                <a:extLst>
                  <a:ext uri="{0D108BD9-81ED-4DB2-BD59-A6C34878D82A}">
                    <a16:rowId xmlns:a16="http://schemas.microsoft.com/office/drawing/2014/main" val="2088207205"/>
                  </a:ext>
                </a:extLst>
              </a:tr>
              <a:tr h="571679">
                <a:tc>
                  <a:txBody>
                    <a:bodyPr/>
                    <a:lstStyle/>
                    <a:p>
                      <a:pPr algn="just">
                        <a:spcAft>
                          <a:spcPts val="600"/>
                        </a:spcAft>
                      </a:pPr>
                      <a:r>
                        <a:rPr lang="de-DE" sz="1800" dirty="0">
                          <a:effectLst/>
                        </a:rPr>
                        <a:t>2019</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8 </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17</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60,30</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just">
                        <a:spcAft>
                          <a:spcPts val="600"/>
                        </a:spcAft>
                      </a:pPr>
                      <a:r>
                        <a:rPr lang="de-DE" sz="1800" dirty="0">
                          <a:effectLst/>
                        </a:rPr>
                        <a:t>10</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l">
                        <a:spcAft>
                          <a:spcPts val="600"/>
                        </a:spcAft>
                      </a:pPr>
                      <a:r>
                        <a:rPr lang="de-DE" sz="1800" dirty="0">
                          <a:effectLst/>
                        </a:rPr>
                        <a:t>25 davon </a:t>
                      </a:r>
                    </a:p>
                    <a:p>
                      <a:pPr algn="l">
                        <a:spcAft>
                          <a:spcPts val="600"/>
                        </a:spcAft>
                      </a:pPr>
                      <a:r>
                        <a:rPr lang="de-DE" sz="1800" dirty="0">
                          <a:effectLst/>
                        </a:rPr>
                        <a:t>12 Ablehnungen</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43</a:t>
                      </a:r>
                      <a:endParaRPr lang="de-DE" sz="1800" dirty="0">
                        <a:effectLst/>
                        <a:latin typeface="Arial" panose="020B0604020202020204" pitchFamily="34" charset="0"/>
                        <a:ea typeface="Times New Roman" panose="02020603050405020304" pitchFamily="18" charset="0"/>
                      </a:endParaRPr>
                    </a:p>
                  </a:txBody>
                  <a:tcPr marL="62745" marR="62745" marT="0" marB="0" anchor="ctr"/>
                </a:tc>
                <a:extLst>
                  <a:ext uri="{0D108BD9-81ED-4DB2-BD59-A6C34878D82A}">
                    <a16:rowId xmlns:a16="http://schemas.microsoft.com/office/drawing/2014/main" val="3409624493"/>
                  </a:ext>
                </a:extLst>
              </a:tr>
              <a:tr h="501962">
                <a:tc>
                  <a:txBody>
                    <a:bodyPr/>
                    <a:lstStyle/>
                    <a:p>
                      <a:pPr algn="just">
                        <a:spcAft>
                          <a:spcPts val="600"/>
                        </a:spcAft>
                      </a:pPr>
                      <a:r>
                        <a:rPr lang="de-DE" sz="1800" dirty="0">
                          <a:effectLst/>
                        </a:rPr>
                        <a:t>2020</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15</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42</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132,55</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just">
                        <a:spcAft>
                          <a:spcPts val="600"/>
                        </a:spcAft>
                      </a:pPr>
                      <a:r>
                        <a:rPr lang="de-DE" sz="1800" dirty="0">
                          <a:effectLst/>
                        </a:rPr>
                        <a:t>7</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l">
                        <a:spcAft>
                          <a:spcPts val="600"/>
                        </a:spcAft>
                      </a:pPr>
                      <a:r>
                        <a:rPr lang="de-DE" sz="1800" dirty="0">
                          <a:effectLst/>
                        </a:rPr>
                        <a:t>13 davon </a:t>
                      </a:r>
                    </a:p>
                    <a:p>
                      <a:pPr algn="l">
                        <a:spcAft>
                          <a:spcPts val="600"/>
                        </a:spcAft>
                      </a:pPr>
                      <a:r>
                        <a:rPr lang="de-DE" sz="1800" dirty="0">
                          <a:effectLst/>
                        </a:rPr>
                        <a:t>5 Ablehnungen</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35</a:t>
                      </a:r>
                      <a:endParaRPr lang="de-DE" sz="1800" dirty="0">
                        <a:effectLst/>
                        <a:latin typeface="Arial" panose="020B0604020202020204" pitchFamily="34" charset="0"/>
                        <a:ea typeface="Times New Roman" panose="02020603050405020304" pitchFamily="18" charset="0"/>
                      </a:endParaRPr>
                    </a:p>
                  </a:txBody>
                  <a:tcPr marL="62745" marR="62745" marT="0" marB="0" anchor="ctr"/>
                </a:tc>
                <a:extLst>
                  <a:ext uri="{0D108BD9-81ED-4DB2-BD59-A6C34878D82A}">
                    <a16:rowId xmlns:a16="http://schemas.microsoft.com/office/drawing/2014/main" val="2857865605"/>
                  </a:ext>
                </a:extLst>
              </a:tr>
              <a:tr h="501962">
                <a:tc>
                  <a:txBody>
                    <a:bodyPr/>
                    <a:lstStyle/>
                    <a:p>
                      <a:pPr algn="just">
                        <a:spcAft>
                          <a:spcPts val="600"/>
                        </a:spcAft>
                      </a:pPr>
                      <a:r>
                        <a:rPr lang="de-DE" sz="1800" dirty="0">
                          <a:effectLst/>
                        </a:rPr>
                        <a:t>2021</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11</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32</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133,40</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just">
                        <a:spcAft>
                          <a:spcPts val="600"/>
                        </a:spcAft>
                      </a:pPr>
                      <a:r>
                        <a:rPr lang="de-DE" sz="1800" dirty="0">
                          <a:effectLst/>
                        </a:rPr>
                        <a:t>9</a:t>
                      </a:r>
                      <a:r>
                        <a:rPr lang="de-DE" sz="1800" baseline="0" dirty="0">
                          <a:effectLst/>
                        </a:rPr>
                        <a:t> </a:t>
                      </a:r>
                      <a:r>
                        <a:rPr lang="de-DE" sz="1800" dirty="0">
                          <a:effectLst/>
                        </a:rPr>
                        <a:t>(davon 2 Vorbescheide)</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l">
                        <a:spcAft>
                          <a:spcPts val="600"/>
                        </a:spcAft>
                      </a:pPr>
                      <a:r>
                        <a:rPr lang="de-DE" sz="1800" dirty="0">
                          <a:effectLst/>
                        </a:rPr>
                        <a:t>12 davon </a:t>
                      </a:r>
                    </a:p>
                    <a:p>
                      <a:pPr algn="l">
                        <a:spcAft>
                          <a:spcPts val="600"/>
                        </a:spcAft>
                      </a:pPr>
                      <a:r>
                        <a:rPr lang="de-DE" sz="1800" dirty="0">
                          <a:effectLst/>
                        </a:rPr>
                        <a:t>6 Ablehnungen</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32</a:t>
                      </a:r>
                      <a:endParaRPr lang="de-DE" sz="1800" dirty="0">
                        <a:effectLst/>
                        <a:latin typeface="Arial" panose="020B0604020202020204" pitchFamily="34" charset="0"/>
                        <a:ea typeface="Times New Roman" panose="02020603050405020304" pitchFamily="18" charset="0"/>
                      </a:endParaRPr>
                    </a:p>
                  </a:txBody>
                  <a:tcPr marL="62745" marR="62745" marT="0" marB="0" anchor="ctr"/>
                </a:tc>
                <a:extLst>
                  <a:ext uri="{0D108BD9-81ED-4DB2-BD59-A6C34878D82A}">
                    <a16:rowId xmlns:a16="http://schemas.microsoft.com/office/drawing/2014/main" val="4030646801"/>
                  </a:ext>
                </a:extLst>
              </a:tr>
              <a:tr h="501962">
                <a:tc>
                  <a:txBody>
                    <a:bodyPr/>
                    <a:lstStyle/>
                    <a:p>
                      <a:pPr algn="just">
                        <a:spcAft>
                          <a:spcPts val="600"/>
                        </a:spcAft>
                      </a:pPr>
                      <a:r>
                        <a:rPr lang="de-DE" sz="1800" dirty="0">
                          <a:effectLst/>
                        </a:rPr>
                        <a:t>2022</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14</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20</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112,00</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just">
                        <a:spcAft>
                          <a:spcPts val="600"/>
                        </a:spcAft>
                      </a:pPr>
                      <a:r>
                        <a:rPr lang="de-DE" sz="1800" dirty="0">
                          <a:effectLst/>
                        </a:rPr>
                        <a:t>8 </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l">
                        <a:spcAft>
                          <a:spcPts val="600"/>
                        </a:spcAft>
                      </a:pPr>
                      <a:r>
                        <a:rPr lang="de-DE" sz="1800" dirty="0">
                          <a:effectLst/>
                        </a:rPr>
                        <a:t>4 davon </a:t>
                      </a:r>
                    </a:p>
                    <a:p>
                      <a:pPr algn="l">
                        <a:spcAft>
                          <a:spcPts val="600"/>
                        </a:spcAft>
                      </a:pPr>
                      <a:r>
                        <a:rPr lang="de-DE" sz="1800" dirty="0">
                          <a:effectLst/>
                        </a:rPr>
                        <a:t>2 Ablehnungen </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26</a:t>
                      </a:r>
                      <a:endParaRPr lang="de-DE" sz="1800" dirty="0">
                        <a:effectLst/>
                        <a:latin typeface="Arial" panose="020B0604020202020204" pitchFamily="34" charset="0"/>
                        <a:ea typeface="Times New Roman" panose="02020603050405020304" pitchFamily="18" charset="0"/>
                      </a:endParaRPr>
                    </a:p>
                  </a:txBody>
                  <a:tcPr marL="62745" marR="62745" marT="0" marB="0" anchor="ctr"/>
                </a:tc>
                <a:extLst>
                  <a:ext uri="{0D108BD9-81ED-4DB2-BD59-A6C34878D82A}">
                    <a16:rowId xmlns:a16="http://schemas.microsoft.com/office/drawing/2014/main" val="1300945738"/>
                  </a:ext>
                </a:extLst>
              </a:tr>
              <a:tr h="501962">
                <a:tc>
                  <a:txBody>
                    <a:bodyPr/>
                    <a:lstStyle/>
                    <a:p>
                      <a:pPr algn="just">
                        <a:spcAft>
                          <a:spcPts val="600"/>
                        </a:spcAft>
                      </a:pPr>
                      <a:r>
                        <a:rPr lang="de-DE" sz="1800" dirty="0">
                          <a:effectLst/>
                        </a:rPr>
                        <a:t>2023</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37</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126</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671,00</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just">
                        <a:spcAft>
                          <a:spcPts val="600"/>
                        </a:spcAft>
                      </a:pPr>
                      <a:r>
                        <a:rPr lang="de-DE" sz="1800" dirty="0">
                          <a:effectLst/>
                        </a:rPr>
                        <a:t>10 (davon 2 Vorbescheide)</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l">
                        <a:spcAft>
                          <a:spcPts val="600"/>
                        </a:spcAft>
                      </a:pPr>
                      <a:r>
                        <a:rPr lang="de-DE" sz="1800" dirty="0">
                          <a:effectLst/>
                        </a:rPr>
                        <a:t>4 Ablehnungen</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51</a:t>
                      </a:r>
                      <a:endParaRPr lang="de-DE" sz="1800" dirty="0">
                        <a:effectLst/>
                        <a:latin typeface="Arial" panose="020B0604020202020204" pitchFamily="34" charset="0"/>
                        <a:ea typeface="Times New Roman" panose="02020603050405020304" pitchFamily="18" charset="0"/>
                      </a:endParaRPr>
                    </a:p>
                  </a:txBody>
                  <a:tcPr marL="62745" marR="62745" marT="0" marB="0" anchor="ctr"/>
                </a:tc>
                <a:extLst>
                  <a:ext uri="{0D108BD9-81ED-4DB2-BD59-A6C34878D82A}">
                    <a16:rowId xmlns:a16="http://schemas.microsoft.com/office/drawing/2014/main" val="1553828011"/>
                  </a:ext>
                </a:extLst>
              </a:tr>
              <a:tr h="501962">
                <a:tc>
                  <a:txBody>
                    <a:bodyPr/>
                    <a:lstStyle/>
                    <a:p>
                      <a:pPr algn="just">
                        <a:spcAft>
                          <a:spcPts val="600"/>
                        </a:spcAft>
                      </a:pPr>
                      <a:r>
                        <a:rPr lang="de-DE" sz="1800" dirty="0">
                          <a:effectLst/>
                        </a:rPr>
                        <a:t>2024</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57</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198</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a:effectLst/>
                        </a:rPr>
                        <a:t>1.038,70</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just">
                        <a:spcAft>
                          <a:spcPts val="600"/>
                        </a:spcAft>
                      </a:pPr>
                      <a:r>
                        <a:rPr lang="de-DE" sz="1800" dirty="0">
                          <a:effectLst/>
                        </a:rPr>
                        <a:t>23 </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l">
                        <a:spcAft>
                          <a:spcPts val="600"/>
                        </a:spcAft>
                      </a:pPr>
                      <a:r>
                        <a:rPr lang="de-DE" sz="1800" dirty="0">
                          <a:effectLst/>
                        </a:rPr>
                        <a:t>6 Ablehnungen / </a:t>
                      </a:r>
                    </a:p>
                    <a:p>
                      <a:pPr algn="l">
                        <a:spcAft>
                          <a:spcPts val="600"/>
                        </a:spcAft>
                      </a:pPr>
                      <a:r>
                        <a:rPr lang="de-DE" sz="1800" dirty="0">
                          <a:effectLst/>
                        </a:rPr>
                        <a:t>2 Rücknahme</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a:effectLst/>
                        </a:rPr>
                        <a:t>88</a:t>
                      </a:r>
                      <a:endParaRPr lang="de-DE" sz="1800" dirty="0">
                        <a:effectLst/>
                        <a:latin typeface="Arial" panose="020B0604020202020204" pitchFamily="34" charset="0"/>
                        <a:ea typeface="Times New Roman" panose="02020603050405020304" pitchFamily="18" charset="0"/>
                      </a:endParaRPr>
                    </a:p>
                  </a:txBody>
                  <a:tcPr marL="62745" marR="62745" marT="0" marB="0" anchor="ctr"/>
                </a:tc>
                <a:extLst>
                  <a:ext uri="{0D108BD9-81ED-4DB2-BD59-A6C34878D82A}">
                    <a16:rowId xmlns:a16="http://schemas.microsoft.com/office/drawing/2014/main" val="295052784"/>
                  </a:ext>
                </a:extLst>
              </a:tr>
              <a:tr h="710148">
                <a:tc>
                  <a:txBody>
                    <a:bodyPr/>
                    <a:lstStyle/>
                    <a:p>
                      <a:pPr algn="just">
                        <a:spcAft>
                          <a:spcPts val="600"/>
                        </a:spcAft>
                      </a:pPr>
                      <a:r>
                        <a:rPr lang="de-DE" sz="1800" dirty="0" smtClean="0">
                          <a:effectLst/>
                        </a:rPr>
                        <a:t>30.06. 2025</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smtClean="0">
                          <a:effectLst/>
                        </a:rPr>
                        <a:t>19</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smtClean="0">
                          <a:effectLst/>
                        </a:rPr>
                        <a:t>69</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ctr">
                        <a:spcAft>
                          <a:spcPts val="600"/>
                        </a:spcAft>
                      </a:pPr>
                      <a:r>
                        <a:rPr lang="de-DE" sz="1800" dirty="0" smtClean="0">
                          <a:effectLst/>
                        </a:rPr>
                        <a:t>414,96</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just">
                        <a:spcAft>
                          <a:spcPts val="600"/>
                        </a:spcAft>
                      </a:pPr>
                      <a:r>
                        <a:rPr lang="de-DE" sz="1800" dirty="0" smtClean="0">
                          <a:effectLst/>
                          <a:latin typeface="+mn-lt"/>
                          <a:ea typeface="+mn-ea"/>
                        </a:rPr>
                        <a:t>28</a:t>
                      </a:r>
                      <a:r>
                        <a:rPr lang="de-DE" sz="1800" baseline="0" dirty="0" smtClean="0">
                          <a:effectLst/>
                          <a:latin typeface="+mn-lt"/>
                          <a:ea typeface="+mn-ea"/>
                        </a:rPr>
                        <a:t> (davon 3 Vorbescheide) </a:t>
                      </a:r>
                      <a:endParaRPr lang="de-DE" sz="1800" dirty="0">
                        <a:effectLst/>
                        <a:latin typeface="Arial" panose="020B0604020202020204" pitchFamily="34" charset="0"/>
                        <a:ea typeface="Times New Roman" panose="02020603050405020304" pitchFamily="18" charset="0"/>
                      </a:endParaRPr>
                    </a:p>
                  </a:txBody>
                  <a:tcPr marL="62745" marR="62745" marT="0" marB="0" anchor="ctr"/>
                </a:tc>
                <a:tc>
                  <a:txBody>
                    <a:bodyPr/>
                    <a:lstStyle/>
                    <a:p>
                      <a:pPr algn="l">
                        <a:spcAft>
                          <a:spcPts val="600"/>
                        </a:spcAft>
                      </a:pPr>
                      <a:r>
                        <a:rPr lang="de-DE" sz="1800" dirty="0" smtClean="0">
                          <a:effectLst/>
                        </a:rPr>
                        <a:t>13 Ablehnungen</a:t>
                      </a:r>
                      <a:endParaRPr lang="de-DE" sz="1800" dirty="0">
                        <a:effectLst/>
                        <a:latin typeface="Arial" panose="020B0604020202020204" pitchFamily="34" charset="0"/>
                        <a:ea typeface="Times New Roman" panose="02020603050405020304" pitchFamily="18" charset="0"/>
                      </a:endParaRPr>
                    </a:p>
                  </a:txBody>
                  <a:tcPr marL="62745" marR="62745" marT="0" marB="0"/>
                </a:tc>
                <a:tc>
                  <a:txBody>
                    <a:bodyPr/>
                    <a:lstStyle/>
                    <a:p>
                      <a:pPr algn="ctr">
                        <a:spcAft>
                          <a:spcPts val="600"/>
                        </a:spcAft>
                      </a:pPr>
                      <a:r>
                        <a:rPr lang="de-DE" sz="1800" dirty="0" smtClean="0">
                          <a:effectLst/>
                          <a:latin typeface="+mn-lt"/>
                          <a:ea typeface="+mn-ea"/>
                        </a:rPr>
                        <a:t>60</a:t>
                      </a:r>
                      <a:endParaRPr lang="de-DE" sz="1800" dirty="0">
                        <a:effectLst/>
                        <a:latin typeface="Arial" panose="020B0604020202020204" pitchFamily="34" charset="0"/>
                        <a:ea typeface="Times New Roman" panose="02020603050405020304" pitchFamily="18" charset="0"/>
                      </a:endParaRPr>
                    </a:p>
                  </a:txBody>
                  <a:tcPr marL="62745" marR="62745" marT="0" marB="0" anchor="ctr"/>
                </a:tc>
                <a:extLst>
                  <a:ext uri="{0D108BD9-81ED-4DB2-BD59-A6C34878D82A}">
                    <a16:rowId xmlns:a16="http://schemas.microsoft.com/office/drawing/2014/main" val="2916393261"/>
                  </a:ext>
                </a:extLst>
              </a:tr>
            </a:tbl>
          </a:graphicData>
        </a:graphic>
      </p:graphicFrame>
      <p:sp>
        <p:nvSpPr>
          <p:cNvPr id="6" name="Rectangle 1"/>
          <p:cNvSpPr>
            <a:spLocks noChangeArrowheads="1"/>
          </p:cNvSpPr>
          <p:nvPr/>
        </p:nvSpPr>
        <p:spPr bwMode="auto">
          <a:xfrm>
            <a:off x="593726" y="1614834"/>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757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378" y="683493"/>
            <a:ext cx="7920348" cy="602542"/>
          </a:xfrm>
        </p:spPr>
        <p:txBody>
          <a:bodyPr/>
          <a:lstStyle/>
          <a:p>
            <a:r>
              <a:rPr lang="de-DE" dirty="0" smtClean="0"/>
              <a:t>Agenda</a:t>
            </a:r>
            <a:endParaRPr lang="de-DE" dirty="0"/>
          </a:p>
        </p:txBody>
      </p:sp>
      <p:sp>
        <p:nvSpPr>
          <p:cNvPr id="3" name="Inhaltsplatzhalter 2"/>
          <p:cNvSpPr>
            <a:spLocks noGrp="1"/>
          </p:cNvSpPr>
          <p:nvPr>
            <p:ph idx="1"/>
          </p:nvPr>
        </p:nvSpPr>
        <p:spPr>
          <a:xfrm>
            <a:off x="593378" y="1286035"/>
            <a:ext cx="9649072" cy="5518138"/>
          </a:xfrm>
        </p:spPr>
        <p:txBody>
          <a:bodyPr/>
          <a:lstStyle/>
          <a:p>
            <a:pPr lvl="0"/>
            <a:endParaRPr lang="de-DE" sz="2800" dirty="0" smtClean="0"/>
          </a:p>
          <a:p>
            <a:pPr marL="342900" indent="-342900">
              <a:buFont typeface="Arial" panose="020B0604020202020204" pitchFamily="34" charset="0"/>
              <a:buChar char="•"/>
            </a:pPr>
            <a:endParaRPr lang="de-DE" dirty="0"/>
          </a:p>
          <a:p>
            <a:endParaRPr lang="de-DE" dirty="0" smtClean="0"/>
          </a:p>
          <a:p>
            <a:pPr marL="342900" indent="-342900">
              <a:buFont typeface="Arial" panose="020B0604020202020204" pitchFamily="34" charset="0"/>
              <a:buChar char="•"/>
            </a:pPr>
            <a:endParaRPr lang="de-DE" dirty="0" smtClean="0"/>
          </a:p>
          <a:p>
            <a:pPr marL="342900" indent="-342900">
              <a:buFont typeface="Arial" panose="020B0604020202020204" pitchFamily="34" charset="0"/>
              <a:buChar char="•"/>
            </a:pPr>
            <a:endParaRPr lang="de-DE" dirty="0"/>
          </a:p>
        </p:txBody>
      </p:sp>
      <p:sp>
        <p:nvSpPr>
          <p:cNvPr id="4" name="Fußzeilenplatzhalter 3"/>
          <p:cNvSpPr>
            <a:spLocks noGrp="1"/>
          </p:cNvSpPr>
          <p:nvPr>
            <p:ph type="ftr" sz="quarter" idx="10"/>
          </p:nvPr>
        </p:nvSpPr>
        <p:spPr/>
        <p:txBody>
          <a:bodyPr/>
          <a:lstStyle/>
          <a:p>
            <a:endParaRPr lang="de-DE" dirty="0"/>
          </a:p>
        </p:txBody>
      </p:sp>
      <p:sp>
        <p:nvSpPr>
          <p:cNvPr id="7" name="Rechteck 6"/>
          <p:cNvSpPr/>
          <p:nvPr/>
        </p:nvSpPr>
        <p:spPr>
          <a:xfrm>
            <a:off x="449362" y="1286035"/>
            <a:ext cx="7567513" cy="2215991"/>
          </a:xfrm>
          <a:prstGeom prst="rect">
            <a:avLst/>
          </a:prstGeom>
        </p:spPr>
        <p:txBody>
          <a:bodyPr wrap="square">
            <a:spAutoFit/>
          </a:bodyPr>
          <a:lstStyle/>
          <a:p>
            <a:pPr marL="342900" indent="-342900">
              <a:buAutoNum type="arabicPeriod"/>
            </a:pPr>
            <a:r>
              <a:rPr lang="de-DE" sz="2300" dirty="0" smtClean="0"/>
              <a:t>Biogas</a:t>
            </a:r>
            <a:r>
              <a:rPr lang="de-DE" sz="2300" dirty="0"/>
              <a:t>: aktuelle </a:t>
            </a:r>
            <a:r>
              <a:rPr lang="de-DE" sz="2300" dirty="0" smtClean="0"/>
              <a:t>Lage</a:t>
            </a:r>
          </a:p>
          <a:p>
            <a:pPr marL="342900" indent="-342900">
              <a:buAutoNum type="arabicPeriod"/>
            </a:pPr>
            <a:r>
              <a:rPr lang="de-DE" sz="2300" dirty="0" smtClean="0"/>
              <a:t>Freiflächen-Photovoltaik</a:t>
            </a:r>
          </a:p>
          <a:p>
            <a:pPr marL="342900" indent="-342900">
              <a:buAutoNum type="arabicPeriod"/>
            </a:pPr>
            <a:r>
              <a:rPr lang="de-DE" sz="2300" dirty="0" smtClean="0"/>
              <a:t>Windenergie</a:t>
            </a:r>
          </a:p>
          <a:p>
            <a:pPr marL="342900" indent="-342900">
              <a:buAutoNum type="arabicPeriod"/>
            </a:pPr>
            <a:r>
              <a:rPr lang="de-DE" sz="2300" dirty="0" smtClean="0"/>
              <a:t>Novellierung </a:t>
            </a:r>
            <a:r>
              <a:rPr lang="de-DE" sz="2300" dirty="0"/>
              <a:t>des Bürger- und </a:t>
            </a:r>
            <a:r>
              <a:rPr lang="de-DE" sz="2300" dirty="0" smtClean="0"/>
              <a:t>Gemeindebeteiligungsgesetzes</a:t>
            </a:r>
          </a:p>
          <a:p>
            <a:pPr marL="342900" indent="-342900">
              <a:buAutoNum type="arabicPeriod"/>
            </a:pPr>
            <a:r>
              <a:rPr lang="de-DE" sz="2300" dirty="0" smtClean="0"/>
              <a:t>Fazit</a:t>
            </a:r>
            <a:endParaRPr lang="de-DE" sz="2300" dirty="0"/>
          </a:p>
        </p:txBody>
      </p:sp>
    </p:spTree>
    <p:extLst>
      <p:ext uri="{BB962C8B-B14F-4D97-AF65-F5344CB8AC3E}">
        <p14:creationId xmlns:p14="http://schemas.microsoft.com/office/powerpoint/2010/main" val="1788837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6" y="539477"/>
            <a:ext cx="9504708" cy="972690"/>
          </a:xfrm>
        </p:spPr>
        <p:txBody>
          <a:bodyPr/>
          <a:lstStyle/>
          <a:p>
            <a:r>
              <a:rPr lang="de-DE" dirty="0"/>
              <a:t>Windenergie - 2025 </a:t>
            </a:r>
            <a:r>
              <a:rPr lang="de-DE" dirty="0" smtClean="0"/>
              <a:t>Quartalsbericht II</a:t>
            </a:r>
            <a:r>
              <a:rPr lang="de-DE" dirty="0"/>
              <a:t/>
            </a:r>
            <a:br>
              <a:rPr lang="de-DE" dirty="0"/>
            </a:br>
            <a:r>
              <a:rPr lang="de-DE" sz="2000" u="sng" dirty="0"/>
              <a:t>Abgeschlossene Verfahren seit </a:t>
            </a:r>
            <a:r>
              <a:rPr lang="de-DE" sz="2000" u="sng" dirty="0" smtClean="0"/>
              <a:t>2022</a:t>
            </a:r>
            <a:endParaRPr lang="de-DE" sz="2000" u="sng" dirty="0"/>
          </a:p>
        </p:txBody>
      </p:sp>
      <p:sp>
        <p:nvSpPr>
          <p:cNvPr id="6" name="Rectangle 1"/>
          <p:cNvSpPr>
            <a:spLocks noChangeArrowheads="1"/>
          </p:cNvSpPr>
          <p:nvPr/>
        </p:nvSpPr>
        <p:spPr bwMode="auto">
          <a:xfrm>
            <a:off x="593726" y="1614834"/>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5" name="Grafik 4"/>
          <p:cNvPicPr/>
          <p:nvPr/>
        </p:nvPicPr>
        <p:blipFill rotWithShape="1">
          <a:blip r:embed="rId3"/>
          <a:srcRect t="5843" b="5376"/>
          <a:stretch/>
        </p:blipFill>
        <p:spPr bwMode="auto">
          <a:xfrm>
            <a:off x="583724" y="1619597"/>
            <a:ext cx="9802742"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4295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6" y="539477"/>
            <a:ext cx="9504708" cy="972690"/>
          </a:xfrm>
        </p:spPr>
        <p:txBody>
          <a:bodyPr/>
          <a:lstStyle/>
          <a:p>
            <a:r>
              <a:rPr lang="de-DE" dirty="0"/>
              <a:t>Windenergie - 2025 </a:t>
            </a:r>
            <a:r>
              <a:rPr lang="de-DE" dirty="0" smtClean="0"/>
              <a:t>Quartalsbericht</a:t>
            </a:r>
            <a:r>
              <a:rPr lang="de-DE" dirty="0"/>
              <a:t/>
            </a:r>
            <a:br>
              <a:rPr lang="de-DE" dirty="0"/>
            </a:br>
            <a:r>
              <a:rPr lang="de-DE" sz="2000" u="sng" dirty="0"/>
              <a:t>Entwicklung der Entscheidungen WEA nach BImSchG von 2018 bis 2024</a:t>
            </a:r>
            <a:endParaRPr lang="de-DE" sz="1600" u="sng" dirty="0"/>
          </a:p>
        </p:txBody>
      </p:sp>
      <p:sp>
        <p:nvSpPr>
          <p:cNvPr id="6" name="Rectangle 1"/>
          <p:cNvSpPr>
            <a:spLocks noChangeArrowheads="1"/>
          </p:cNvSpPr>
          <p:nvPr/>
        </p:nvSpPr>
        <p:spPr bwMode="auto">
          <a:xfrm>
            <a:off x="593726" y="1614834"/>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Diagramm 4"/>
          <p:cNvGraphicFramePr/>
          <p:nvPr>
            <p:extLst/>
          </p:nvPr>
        </p:nvGraphicFramePr>
        <p:xfrm>
          <a:off x="467965" y="1259557"/>
          <a:ext cx="9630469"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763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6" y="539477"/>
            <a:ext cx="9504708" cy="972690"/>
          </a:xfrm>
        </p:spPr>
        <p:txBody>
          <a:bodyPr/>
          <a:lstStyle/>
          <a:p>
            <a:r>
              <a:rPr lang="de-DE" dirty="0"/>
              <a:t>Windenergie - 2025 Quartalsbericht</a:t>
            </a:r>
            <a:br>
              <a:rPr lang="de-DE" dirty="0"/>
            </a:br>
            <a:r>
              <a:rPr lang="de-DE" sz="2000" u="sng" dirty="0"/>
              <a:t>Entwicklung der Entscheidungen WEA nach BImSchG von 2018 bis 2024</a:t>
            </a:r>
            <a:endParaRPr lang="de-DE" sz="1600" u="sng" dirty="0"/>
          </a:p>
        </p:txBody>
      </p:sp>
      <p:sp>
        <p:nvSpPr>
          <p:cNvPr id="6" name="Rectangle 1"/>
          <p:cNvSpPr>
            <a:spLocks noChangeArrowheads="1"/>
          </p:cNvSpPr>
          <p:nvPr/>
        </p:nvSpPr>
        <p:spPr bwMode="auto">
          <a:xfrm>
            <a:off x="593726" y="1614834"/>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Diagramm 6"/>
          <p:cNvGraphicFramePr/>
          <p:nvPr>
            <p:extLst/>
          </p:nvPr>
        </p:nvGraphicFramePr>
        <p:xfrm>
          <a:off x="626269" y="1355725"/>
          <a:ext cx="9439275" cy="5448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2959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Bürger- und Gemeindebeteiligungsgesetz</a:t>
            </a:r>
            <a:endParaRPr lang="de-DE" dirty="0"/>
          </a:p>
        </p:txBody>
      </p:sp>
      <p:sp>
        <p:nvSpPr>
          <p:cNvPr id="3" name="Inhaltsplatzhalter 2"/>
          <p:cNvSpPr>
            <a:spLocks noGrp="1"/>
          </p:cNvSpPr>
          <p:nvPr>
            <p:ph idx="1"/>
          </p:nvPr>
        </p:nvSpPr>
        <p:spPr>
          <a:xfrm>
            <a:off x="593724" y="1655601"/>
            <a:ext cx="7920002" cy="4824574"/>
          </a:xfrm>
        </p:spPr>
        <p:txBody>
          <a:bodyPr/>
          <a:lstStyle/>
          <a:p>
            <a:pPr marL="342900" indent="-342900">
              <a:buFont typeface="Arial" panose="020B0604020202020204" pitchFamily="34" charset="0"/>
              <a:buChar char="•"/>
            </a:pPr>
            <a:r>
              <a:rPr lang="de-DE" sz="2300" dirty="0" smtClean="0"/>
              <a:t>Aktuell läuft eine Neufassung des Gesetzes, welches 2016 in Kraft trat.</a:t>
            </a:r>
          </a:p>
          <a:p>
            <a:pPr marL="342900" indent="-342900">
              <a:buFont typeface="Arial" panose="020B0604020202020204" pitchFamily="34" charset="0"/>
              <a:buChar char="•"/>
            </a:pPr>
            <a:endParaRPr lang="de-DE" sz="2300" dirty="0"/>
          </a:p>
          <a:p>
            <a:pPr marL="342900" indent="-342900">
              <a:buFont typeface="Arial" panose="020B0604020202020204" pitchFamily="34" charset="0"/>
              <a:buChar char="•"/>
            </a:pPr>
            <a:r>
              <a:rPr lang="de-DE" sz="2300" dirty="0"/>
              <a:t>Förderung der Akzeptanz von Wind- und Solarenergieanlagen in </a:t>
            </a:r>
            <a:r>
              <a:rPr lang="de-DE" sz="2300" dirty="0" smtClean="0"/>
              <a:t>Mecklenburg-Vorpommern.</a:t>
            </a:r>
          </a:p>
          <a:p>
            <a:pPr marL="342900" indent="-342900">
              <a:buFont typeface="Arial" panose="020B0604020202020204" pitchFamily="34" charset="0"/>
              <a:buChar char="•"/>
            </a:pPr>
            <a:endParaRPr lang="de-DE" sz="2300" dirty="0" smtClean="0"/>
          </a:p>
          <a:p>
            <a:pPr marL="342900" indent="-342900">
              <a:buFont typeface="Arial" panose="020B0604020202020204" pitchFamily="34" charset="0"/>
              <a:buChar char="•"/>
            </a:pPr>
            <a:r>
              <a:rPr lang="de-DE" sz="2300" dirty="0" smtClean="0"/>
              <a:t>Sicherung </a:t>
            </a:r>
            <a:r>
              <a:rPr lang="de-DE" sz="2300" dirty="0"/>
              <a:t>und Ausbau der regionalen Wertschöpfung durch finanzielle Beteiligung von Gemeinden und </a:t>
            </a:r>
            <a:r>
              <a:rPr lang="de-DE" sz="2300" dirty="0" smtClean="0"/>
              <a:t>Bürgern.</a:t>
            </a:r>
          </a:p>
          <a:p>
            <a:pPr marL="342900" indent="-342900">
              <a:buFont typeface="Arial" panose="020B0604020202020204" pitchFamily="34" charset="0"/>
              <a:buChar char="•"/>
            </a:pPr>
            <a:endParaRPr lang="de-DE" sz="2300" dirty="0" smtClean="0"/>
          </a:p>
          <a:p>
            <a:pPr marL="342900" indent="-342900">
              <a:buFont typeface="Arial" panose="020B0604020202020204" pitchFamily="34" charset="0"/>
              <a:buChar char="•"/>
            </a:pPr>
            <a:r>
              <a:rPr lang="de-DE" sz="2300" dirty="0" smtClean="0"/>
              <a:t>Beschleunigung </a:t>
            </a:r>
            <a:r>
              <a:rPr lang="de-DE" sz="2300" dirty="0"/>
              <a:t>des Ausbaus der erneuerbaren Energien im </a:t>
            </a:r>
            <a:r>
              <a:rPr lang="de-DE" sz="2300" dirty="0" smtClean="0"/>
              <a:t>Land.</a:t>
            </a:r>
            <a:endParaRPr lang="de-DE" sz="2300"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689748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BüGemG – Wesentliche Inhalte der Entwurfsfassung</a:t>
            </a:r>
            <a:endParaRPr lang="de-DE" dirty="0"/>
          </a:p>
        </p:txBody>
      </p:sp>
      <p:sp>
        <p:nvSpPr>
          <p:cNvPr id="3" name="Inhaltsplatzhalter 2"/>
          <p:cNvSpPr>
            <a:spLocks noGrp="1"/>
          </p:cNvSpPr>
          <p:nvPr>
            <p:ph idx="1"/>
          </p:nvPr>
        </p:nvSpPr>
        <p:spPr>
          <a:xfrm>
            <a:off x="1385466" y="1331565"/>
            <a:ext cx="8928992" cy="5184576"/>
          </a:xfrm>
        </p:spPr>
        <p:txBody>
          <a:bodyPr/>
          <a:lstStyle/>
          <a:p>
            <a:pPr marL="342900" indent="-342900">
              <a:buFont typeface="Arial" panose="020B0604020202020204" pitchFamily="34" charset="0"/>
              <a:buChar char="•"/>
            </a:pPr>
            <a:endParaRPr lang="de-DE" sz="2300" dirty="0">
              <a:cs typeface="Arial" panose="020B0604020202020204" pitchFamily="34" charset="0"/>
            </a:endParaRPr>
          </a:p>
        </p:txBody>
      </p:sp>
      <p:sp>
        <p:nvSpPr>
          <p:cNvPr id="4" name="Fußzeilenplatzhalter 3"/>
          <p:cNvSpPr>
            <a:spLocks noGrp="1"/>
          </p:cNvSpPr>
          <p:nvPr>
            <p:ph type="ftr" sz="quarter" idx="10"/>
          </p:nvPr>
        </p:nvSpPr>
        <p:spPr/>
        <p:txBody>
          <a:bodyPr/>
          <a:lstStyle/>
          <a:p>
            <a:endParaRPr lang="de-DE" dirty="0"/>
          </a:p>
        </p:txBody>
      </p:sp>
      <p:graphicFrame>
        <p:nvGraphicFramePr>
          <p:cNvPr id="5" name="Diagramm 4"/>
          <p:cNvGraphicFramePr/>
          <p:nvPr>
            <p:extLst>
              <p:ext uri="{D42A27DB-BD31-4B8C-83A1-F6EECF244321}">
                <p14:modId xmlns:p14="http://schemas.microsoft.com/office/powerpoint/2010/main" val="642403525"/>
              </p:ext>
            </p:extLst>
          </p:nvPr>
        </p:nvGraphicFramePr>
        <p:xfrm>
          <a:off x="-198710" y="-540643"/>
          <a:ext cx="10513168" cy="7272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040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sp>
        <p:nvSpPr>
          <p:cNvPr id="3" name="Inhaltsplatzhalter 2"/>
          <p:cNvSpPr>
            <a:spLocks noGrp="1"/>
          </p:cNvSpPr>
          <p:nvPr>
            <p:ph idx="1"/>
          </p:nvPr>
        </p:nvSpPr>
        <p:spPr>
          <a:xfrm>
            <a:off x="161331" y="1025822"/>
            <a:ext cx="9937103" cy="4824574"/>
          </a:xfrm>
        </p:spPr>
        <p:txBody>
          <a:bodyPr/>
          <a:lstStyle/>
          <a:p>
            <a:pPr marL="342900" indent="-342900">
              <a:buFont typeface="Arial" panose="020B0604020202020204" pitchFamily="34" charset="0"/>
              <a:buChar char="•"/>
            </a:pPr>
            <a:r>
              <a:rPr lang="de-DE" sz="2300" dirty="0"/>
              <a:t>Biogas bleibt ein unverzichtbarer Baustein der Energiewende. </a:t>
            </a:r>
            <a:endParaRPr lang="de-DE" sz="2300" dirty="0" smtClean="0"/>
          </a:p>
          <a:p>
            <a:pPr marL="342900" indent="-342900">
              <a:buFont typeface="Arial" panose="020B0604020202020204" pitchFamily="34" charset="0"/>
              <a:buChar char="•"/>
            </a:pPr>
            <a:r>
              <a:rPr lang="de-DE" sz="2300" dirty="0" smtClean="0"/>
              <a:t>Damit Potenzial </a:t>
            </a:r>
            <a:r>
              <a:rPr lang="de-DE" sz="2300" dirty="0"/>
              <a:t>für Klimaschutz, Wärmeversorgung und regionale Wertschöpfung erhalten bleibt, braucht es dringend </a:t>
            </a:r>
            <a:r>
              <a:rPr lang="de-DE" sz="2300" dirty="0" smtClean="0"/>
              <a:t>Planungssicherheit und </a:t>
            </a:r>
            <a:r>
              <a:rPr lang="de-DE" sz="2300" dirty="0"/>
              <a:t>verlässliche </a:t>
            </a:r>
            <a:r>
              <a:rPr lang="de-DE" sz="2300" dirty="0" smtClean="0"/>
              <a:t>Rahmenbedingungen. </a:t>
            </a:r>
          </a:p>
          <a:p>
            <a:pPr marL="342900" indent="-342900">
              <a:buFont typeface="Arial" panose="020B0604020202020204" pitchFamily="34" charset="0"/>
              <a:buChar char="•"/>
            </a:pPr>
            <a:r>
              <a:rPr lang="de-DE" sz="2300" dirty="0" smtClean="0"/>
              <a:t>Freiflächen-Photovoltaik </a:t>
            </a:r>
            <a:r>
              <a:rPr lang="de-DE" sz="2300" dirty="0"/>
              <a:t>ist für die Ausbauziele unverzichtbar. </a:t>
            </a:r>
            <a:endParaRPr lang="de-DE" sz="2300" dirty="0" smtClean="0"/>
          </a:p>
          <a:p>
            <a:pPr marL="342900" indent="-342900">
              <a:buFont typeface="Arial" panose="020B0604020202020204" pitchFamily="34" charset="0"/>
              <a:buChar char="•"/>
            </a:pPr>
            <a:r>
              <a:rPr lang="de-DE" sz="2300" dirty="0" smtClean="0"/>
              <a:t>Dabei </a:t>
            </a:r>
            <a:r>
              <a:rPr lang="de-DE" sz="2300" dirty="0"/>
              <a:t>muss jedoch die Balance zwischen </a:t>
            </a:r>
            <a:r>
              <a:rPr lang="de-DE" sz="2300" dirty="0" smtClean="0"/>
              <a:t>Energieproduktion, </a:t>
            </a:r>
            <a:r>
              <a:rPr lang="de-DE" sz="2300" dirty="0"/>
              <a:t>landwirtschaftlicher Flächennutzung </a:t>
            </a:r>
            <a:r>
              <a:rPr lang="de-DE" sz="2300" dirty="0" smtClean="0"/>
              <a:t>und des Naturschutzes gewahrt bleiben.</a:t>
            </a:r>
          </a:p>
          <a:p>
            <a:pPr marL="342900" indent="-342900">
              <a:buFont typeface="Arial" panose="020B0604020202020204" pitchFamily="34" charset="0"/>
              <a:buChar char="•"/>
            </a:pPr>
            <a:r>
              <a:rPr lang="de-DE" sz="2300" dirty="0" smtClean="0"/>
              <a:t>Vorrang </a:t>
            </a:r>
            <a:r>
              <a:rPr lang="de-DE" sz="2300" dirty="0"/>
              <a:t>haben daher ertragsschwache Böden und klare raumordnerische Regeln</a:t>
            </a:r>
            <a:r>
              <a:rPr lang="de-DE" sz="2300" dirty="0" smtClean="0"/>
              <a:t>.</a:t>
            </a:r>
          </a:p>
          <a:p>
            <a:pPr marL="342900" indent="-342900">
              <a:buFont typeface="Arial" panose="020B0604020202020204" pitchFamily="34" charset="0"/>
              <a:buChar char="•"/>
            </a:pPr>
            <a:r>
              <a:rPr lang="de-DE" sz="2300" dirty="0" smtClean="0"/>
              <a:t>Das </a:t>
            </a:r>
            <a:r>
              <a:rPr lang="de-DE" sz="2300" dirty="0"/>
              <a:t>Bürger- und Gemeindebeteiligungsgesetz stärkt die Akzeptanz und die regionale Wertschöpfung. </a:t>
            </a:r>
            <a:endParaRPr lang="de-DE" sz="2300" dirty="0" smtClean="0"/>
          </a:p>
          <a:p>
            <a:pPr marL="342900" indent="-342900">
              <a:buFont typeface="Arial" panose="020B0604020202020204" pitchFamily="34" charset="0"/>
              <a:buChar char="•"/>
            </a:pPr>
            <a:r>
              <a:rPr lang="de-DE" sz="2300" dirty="0" smtClean="0"/>
              <a:t>Nur </a:t>
            </a:r>
            <a:r>
              <a:rPr lang="de-DE" sz="2300" dirty="0"/>
              <a:t>wenn Gemeinden und Bürger direkt profitieren, können die erneuerbaren Energien weiter ausgebaut und gesellschaftlich getragen werden.</a:t>
            </a:r>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411490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286C92-E54C-4763-A806-CBA45E4B5F53}"/>
              </a:ext>
            </a:extLst>
          </p:cNvPr>
          <p:cNvSpPr>
            <a:spLocks noGrp="1"/>
          </p:cNvSpPr>
          <p:nvPr>
            <p:ph type="body" sz="quarter" idx="10"/>
          </p:nvPr>
        </p:nvSpPr>
        <p:spPr>
          <a:xfrm>
            <a:off x="593725" y="3679445"/>
            <a:ext cx="9504363" cy="2869200"/>
          </a:xfrm>
        </p:spPr>
        <p:txBody>
          <a:bodyPr/>
          <a:lstStyle/>
          <a:p>
            <a:r>
              <a:rPr lang="de-DE" dirty="0" smtClean="0"/>
              <a:t>Ministerium für Klimaschutz, Landwirtschaft, ländliche Räume und Umwelt</a:t>
            </a:r>
            <a:endParaRPr lang="de-DE" altLang="de-DE" dirty="0"/>
          </a:p>
          <a:p>
            <a:endParaRPr lang="de-DE" dirty="0"/>
          </a:p>
          <a:p>
            <a:r>
              <a:rPr lang="de-DE" b="1" dirty="0"/>
              <a:t>https://www.regierung-mv.de/Landesregierung/lm/</a:t>
            </a:r>
          </a:p>
        </p:txBody>
      </p:sp>
      <p:sp>
        <p:nvSpPr>
          <p:cNvPr id="3" name="Titel 2">
            <a:extLst>
              <a:ext uri="{FF2B5EF4-FFF2-40B4-BE49-F238E27FC236}">
                <a16:creationId xmlns:a16="http://schemas.microsoft.com/office/drawing/2014/main" id="{DBCE883A-3D90-4D88-9493-8E45AEFA5B8A}"/>
              </a:ext>
            </a:extLst>
          </p:cNvPr>
          <p:cNvSpPr>
            <a:spLocks noGrp="1"/>
          </p:cNvSpPr>
          <p:nvPr>
            <p:ph type="title"/>
          </p:nvPr>
        </p:nvSpPr>
        <p:spPr>
          <a:xfrm>
            <a:off x="593726" y="1272895"/>
            <a:ext cx="7739998" cy="814754"/>
          </a:xfrm>
        </p:spPr>
        <p:txBody>
          <a:bodyPr/>
          <a:lstStyle/>
          <a:p>
            <a:r>
              <a:rPr lang="en-US" b="0" dirty="0" smtClean="0"/>
              <a:t>Danke für Ihre </a:t>
            </a:r>
            <a:r>
              <a:rPr lang="en-US" b="0" dirty="0" err="1" smtClean="0"/>
              <a:t>Aufmerksamkeit</a:t>
            </a:r>
            <a:r>
              <a:rPr lang="en-US" b="0" dirty="0" smtClean="0"/>
              <a:t> </a:t>
            </a:r>
            <a:r>
              <a:rPr lang="de-DE" dirty="0" smtClean="0"/>
              <a:t>!</a:t>
            </a:r>
            <a:endParaRPr lang="de-DE" dirty="0"/>
          </a:p>
        </p:txBody>
      </p:sp>
    </p:spTree>
    <p:extLst>
      <p:ext uri="{BB962C8B-B14F-4D97-AF65-F5344CB8AC3E}">
        <p14:creationId xmlns:p14="http://schemas.microsoft.com/office/powerpoint/2010/main" val="128687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Biogas – aktuelle Situation</a:t>
            </a:r>
            <a:endParaRPr lang="de-DE" dirty="0"/>
          </a:p>
        </p:txBody>
      </p:sp>
      <p:sp>
        <p:nvSpPr>
          <p:cNvPr id="3" name="Inhaltsplatzhalter 2"/>
          <p:cNvSpPr>
            <a:spLocks noGrp="1"/>
          </p:cNvSpPr>
          <p:nvPr>
            <p:ph idx="1"/>
          </p:nvPr>
        </p:nvSpPr>
        <p:spPr>
          <a:xfrm>
            <a:off x="233338" y="1259557"/>
            <a:ext cx="5328592" cy="5220618"/>
          </a:xfrm>
        </p:spPr>
        <p:txBody>
          <a:bodyPr/>
          <a:lstStyle/>
          <a:p>
            <a:pPr marL="342900" indent="-342900">
              <a:buFont typeface="Arial" panose="020B0604020202020204" pitchFamily="34" charset="0"/>
              <a:buChar char="•"/>
            </a:pPr>
            <a:r>
              <a:rPr lang="de-DE" sz="2300" dirty="0"/>
              <a:t>Aktuell stammen 82,3 % der Stromerzeugung in MV aus erneuerbaren </a:t>
            </a:r>
            <a:r>
              <a:rPr lang="de-DE" sz="2300" dirty="0" smtClean="0"/>
              <a:t>Energien</a:t>
            </a:r>
          </a:p>
          <a:p>
            <a:pPr marL="342900" indent="-342900">
              <a:buFont typeface="Arial" panose="020B0604020202020204" pitchFamily="34" charset="0"/>
              <a:buChar char="•"/>
            </a:pPr>
            <a:r>
              <a:rPr lang="de-DE" sz="2300" dirty="0" smtClean="0"/>
              <a:t>15,7 </a:t>
            </a:r>
            <a:r>
              <a:rPr lang="de-DE" sz="2300" dirty="0"/>
              <a:t>% davon aus Biomasse (13,8 % aus Biogas und Biomethan). </a:t>
            </a:r>
            <a:endParaRPr lang="de-DE" sz="2300" dirty="0" smtClean="0"/>
          </a:p>
          <a:p>
            <a:pPr marL="342900" indent="-342900">
              <a:buFont typeface="Arial" panose="020B0604020202020204" pitchFamily="34" charset="0"/>
              <a:buChar char="•"/>
            </a:pPr>
            <a:r>
              <a:rPr lang="de-DE" sz="2300" dirty="0" smtClean="0"/>
              <a:t>Aktuell ca. 545 </a:t>
            </a:r>
            <a:r>
              <a:rPr lang="de-DE" sz="2300" dirty="0"/>
              <a:t>Biogas- und Biomethananlagen mit einer Leistung von 356 MW in </a:t>
            </a:r>
            <a:r>
              <a:rPr lang="de-DE" sz="2300" dirty="0" smtClean="0"/>
              <a:t>MV.</a:t>
            </a:r>
          </a:p>
          <a:p>
            <a:pPr marL="342900" indent="-342900">
              <a:buFont typeface="Arial" panose="020B0604020202020204" pitchFamily="34" charset="0"/>
              <a:buChar char="•"/>
            </a:pPr>
            <a:r>
              <a:rPr lang="de-DE" sz="2300" dirty="0" smtClean="0"/>
              <a:t>Produktion von ca. 2,2 </a:t>
            </a:r>
            <a:r>
              <a:rPr lang="de-DE" sz="2300" dirty="0"/>
              <a:t>Mio. MWh Strom </a:t>
            </a:r>
            <a:endParaRPr lang="de-DE" sz="2300" dirty="0" smtClean="0"/>
          </a:p>
          <a:p>
            <a:pPr marL="342900" indent="-342900">
              <a:buFont typeface="Arial" panose="020B0604020202020204" pitchFamily="34" charset="0"/>
              <a:buChar char="•"/>
            </a:pPr>
            <a:r>
              <a:rPr lang="de-DE" sz="2300" dirty="0" smtClean="0"/>
              <a:t>16 </a:t>
            </a:r>
            <a:r>
              <a:rPr lang="de-DE" sz="2300" dirty="0"/>
              <a:t>% des Haushaltsgasverbrauchs in </a:t>
            </a:r>
            <a:r>
              <a:rPr lang="de-DE" sz="2300" dirty="0" smtClean="0"/>
              <a:t>MV</a:t>
            </a:r>
          </a:p>
        </p:txBody>
      </p:sp>
      <p:sp>
        <p:nvSpPr>
          <p:cNvPr id="4" name="Fußzeilenplatzhalter 3"/>
          <p:cNvSpPr>
            <a:spLocks noGrp="1"/>
          </p:cNvSpPr>
          <p:nvPr>
            <p:ph type="ftr" sz="quarter" idx="10"/>
          </p:nvPr>
        </p:nvSpPr>
        <p:spPr/>
        <p:txBody>
          <a:bodyPr/>
          <a:lstStyle/>
          <a:p>
            <a:endParaRPr lang="de-DE" dirty="0"/>
          </a:p>
        </p:txBody>
      </p:sp>
      <p:pic>
        <p:nvPicPr>
          <p:cNvPr id="5" name="Grafik 4"/>
          <p:cNvPicPr>
            <a:picLocks noChangeAspect="1"/>
          </p:cNvPicPr>
          <p:nvPr/>
        </p:nvPicPr>
        <p:blipFill>
          <a:blip r:embed="rId3"/>
          <a:stretch>
            <a:fillRect/>
          </a:stretch>
        </p:blipFill>
        <p:spPr>
          <a:xfrm>
            <a:off x="5705946" y="539477"/>
            <a:ext cx="4594953" cy="2878845"/>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120" y="3635821"/>
            <a:ext cx="4592779" cy="3061853"/>
          </a:xfrm>
          <a:prstGeom prst="rect">
            <a:avLst/>
          </a:prstGeom>
        </p:spPr>
      </p:pic>
    </p:spTree>
    <p:extLst>
      <p:ext uri="{BB962C8B-B14F-4D97-AF65-F5344CB8AC3E}">
        <p14:creationId xmlns:p14="http://schemas.microsoft.com/office/powerpoint/2010/main" val="275082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Biogas </a:t>
            </a:r>
            <a:r>
              <a:rPr lang="de-DE" dirty="0"/>
              <a:t>– aktuelle Situation</a:t>
            </a:r>
          </a:p>
        </p:txBody>
      </p:sp>
      <p:sp>
        <p:nvSpPr>
          <p:cNvPr id="4" name="Fußzeilenplatzhalter 3"/>
          <p:cNvSpPr>
            <a:spLocks noGrp="1"/>
          </p:cNvSpPr>
          <p:nvPr>
            <p:ph type="ftr" sz="quarter" idx="10"/>
          </p:nvPr>
        </p:nvSpPr>
        <p:spPr/>
        <p:txBody>
          <a:bodyPr/>
          <a:lstStyle/>
          <a:p>
            <a:endParaRPr lang="de-DE" dirty="0"/>
          </a:p>
        </p:txBody>
      </p:sp>
      <p:sp>
        <p:nvSpPr>
          <p:cNvPr id="5" name="Rectangle 1"/>
          <p:cNvSpPr>
            <a:spLocks noGrp="1" noChangeArrowheads="1"/>
          </p:cNvSpPr>
          <p:nvPr>
            <p:ph idx="1"/>
          </p:nvPr>
        </p:nvSpPr>
        <p:spPr bwMode="auto">
          <a:xfrm>
            <a:off x="593724" y="1851897"/>
            <a:ext cx="9432702"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Biogas ist flexibler, speicherbarer Energieträger und ergänzt Wind &amp; PV</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Enormes Potenzial für:</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Klimaschutz (1,2 Mio. t CO₂-Einsparung/a)</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Wärmeversorgung (theoretisch 1.700 GWh/a)</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Sektorübergreifende Nutzung (Wärme, Verkehr, Strom)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Ohne politische Nachjustierungen droht vielen Anlagen ab 2025/26 Stilllegung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Handlungsbedarf</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Planungssicherheit für Betreiber</a:t>
            </a:r>
          </a:p>
          <a:p>
            <a:pPr marL="342900" indent="-342900" defTabSz="914400" eaLnBrk="0" fontAlgn="base" hangingPunct="0">
              <a:spcBef>
                <a:spcPct val="0"/>
              </a:spcBef>
              <a:spcAft>
                <a:spcPct val="0"/>
              </a:spcAft>
              <a:buFont typeface="Arial" panose="020B0604020202020204" pitchFamily="34" charset="0"/>
              <a:buChar char="•"/>
            </a:pPr>
            <a:r>
              <a:rPr kumimoji="0" lang="de-DE" altLang="de-DE" sz="2300" i="0" u="none" strike="noStrike" cap="none" normalizeH="0" baseline="0" dirty="0" smtClean="0">
                <a:ln>
                  <a:noFill/>
                </a:ln>
                <a:solidFill>
                  <a:schemeClr val="tx1"/>
                </a:solidFill>
                <a:effectLst/>
              </a:rPr>
              <a:t>Integration in kommunale Wärme- &amp; </a:t>
            </a:r>
            <a:r>
              <a:rPr lang="de-DE" altLang="de-DE" sz="2300" dirty="0" smtClean="0"/>
              <a:t>Energie-Ko-Nutzung </a:t>
            </a:r>
            <a:r>
              <a:rPr lang="de-DE" altLang="de-DE" sz="2300" dirty="0"/>
              <a:t>von Reststoffen &amp; Stärkung regionaler Wertschöpfung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274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370" y="251445"/>
            <a:ext cx="7920000" cy="566538"/>
          </a:xfrm>
        </p:spPr>
        <p:txBody>
          <a:bodyPr/>
          <a:lstStyle/>
          <a:p>
            <a:r>
              <a:rPr lang="de-DE" dirty="0" smtClean="0"/>
              <a:t/>
            </a:r>
            <a:br>
              <a:rPr lang="de-DE" dirty="0" smtClean="0"/>
            </a:br>
            <a:r>
              <a:rPr lang="de-DE" dirty="0" smtClean="0"/>
              <a:t>Biogas – Biogaspaket</a:t>
            </a:r>
            <a:endParaRPr lang="de-DE" dirty="0"/>
          </a:p>
        </p:txBody>
      </p:sp>
      <p:sp>
        <p:nvSpPr>
          <p:cNvPr id="3" name="Inhaltsplatzhalter 2"/>
          <p:cNvSpPr>
            <a:spLocks noGrp="1"/>
          </p:cNvSpPr>
          <p:nvPr>
            <p:ph idx="1"/>
          </p:nvPr>
        </p:nvSpPr>
        <p:spPr>
          <a:xfrm>
            <a:off x="305346" y="1331565"/>
            <a:ext cx="6192688" cy="5859126"/>
          </a:xfrm>
        </p:spPr>
        <p:txBody>
          <a:bodyPr/>
          <a:lstStyle/>
          <a:p>
            <a:pPr marL="342900" indent="-342900">
              <a:buFont typeface="Arial" panose="020B0604020202020204" pitchFamily="34" charset="0"/>
              <a:buChar char="•"/>
            </a:pPr>
            <a:r>
              <a:rPr lang="de-DE" sz="2300" dirty="0"/>
              <a:t>EEG-Förderung</a:t>
            </a:r>
            <a:r>
              <a:rPr lang="de-DE" sz="2300" dirty="0" smtClean="0"/>
              <a:t>: Erste </a:t>
            </a:r>
            <a:r>
              <a:rPr lang="de-DE" sz="2300" dirty="0"/>
              <a:t>Anlagen seit 2020 aus </a:t>
            </a:r>
            <a:r>
              <a:rPr lang="de-DE" sz="2300" dirty="0" smtClean="0"/>
              <a:t>Vergütung gefallen</a:t>
            </a:r>
          </a:p>
          <a:p>
            <a:pPr marL="342900" indent="-342900">
              <a:buFont typeface="Arial" panose="020B0604020202020204" pitchFamily="34" charset="0"/>
              <a:buChar char="•"/>
            </a:pPr>
            <a:r>
              <a:rPr lang="de-DE" sz="2300" dirty="0" smtClean="0"/>
              <a:t>Hohe </a:t>
            </a:r>
            <a:r>
              <a:rPr lang="de-DE" sz="2300" dirty="0"/>
              <a:t>Unsicherheit wegen ständiger Änderungen der </a:t>
            </a:r>
            <a:r>
              <a:rPr lang="de-DE" sz="2300" dirty="0" smtClean="0"/>
              <a:t>Vergütungsbedingungen</a:t>
            </a:r>
          </a:p>
          <a:p>
            <a:pPr marL="342900" indent="-342900">
              <a:buFont typeface="Arial" panose="020B0604020202020204" pitchFamily="34" charset="0"/>
              <a:buChar char="•"/>
            </a:pPr>
            <a:r>
              <a:rPr lang="de-DE" sz="2300" dirty="0" smtClean="0"/>
              <a:t>Ausschreibungsmenge für 2025/2026 von 400 MW auf 1.200 MW erhöht, Volumen </a:t>
            </a:r>
            <a:r>
              <a:rPr lang="de-DE" sz="2300" dirty="0"/>
              <a:t>zu gering, keine Perspektive für viele </a:t>
            </a:r>
            <a:r>
              <a:rPr lang="de-DE" sz="2300" dirty="0" smtClean="0"/>
              <a:t>Bestandsanlagen</a:t>
            </a:r>
          </a:p>
          <a:p>
            <a:pPr marL="342900" indent="-342900">
              <a:buFont typeface="Arial" panose="020B0604020202020204" pitchFamily="34" charset="0"/>
              <a:buChar char="•"/>
            </a:pPr>
            <a:r>
              <a:rPr lang="de-DE" sz="2300" dirty="0" smtClean="0"/>
              <a:t>Letzte Ausschreibung April 2025 stark überzeichnet - 685 Gebote mit Gesamtleistung von 543 MW eingereicht</a:t>
            </a:r>
          </a:p>
          <a:p>
            <a:pPr marL="342900" indent="-342900">
              <a:buFont typeface="Arial" panose="020B0604020202020204" pitchFamily="34" charset="0"/>
              <a:buChar char="•"/>
            </a:pPr>
            <a:r>
              <a:rPr lang="de-DE" sz="2300" dirty="0" smtClean="0"/>
              <a:t>Größte Volumina entfielen auf Bayern (64 MW), Niedersaschen (34 MW), BaWü (32 MW), MV nur 3 Anlagen Zuschlag erhalten</a:t>
            </a:r>
          </a:p>
          <a:p>
            <a:pPr marL="342900" indent="-342900">
              <a:buFont typeface="Arial" panose="020B0604020202020204" pitchFamily="34" charset="0"/>
              <a:buChar char="•"/>
            </a:pPr>
            <a:endParaRPr lang="de-DE" sz="2400" dirty="0" smtClean="0"/>
          </a:p>
        </p:txBody>
      </p:sp>
      <p:sp>
        <p:nvSpPr>
          <p:cNvPr id="4" name="Fußzeilenplatzhalter 3"/>
          <p:cNvSpPr>
            <a:spLocks noGrp="1"/>
          </p:cNvSpPr>
          <p:nvPr>
            <p:ph type="ftr" sz="quarter" idx="10"/>
          </p:nvPr>
        </p:nvSpPr>
        <p:spPr/>
        <p:txBody>
          <a:bodyPr/>
          <a:lstStyle/>
          <a:p>
            <a:endParaRPr lang="de-DE" dirty="0"/>
          </a:p>
        </p:txBody>
      </p:sp>
      <p:graphicFrame>
        <p:nvGraphicFramePr>
          <p:cNvPr id="7" name="Diagramm 6"/>
          <p:cNvGraphicFramePr/>
          <p:nvPr>
            <p:extLst>
              <p:ext uri="{D42A27DB-BD31-4B8C-83A1-F6EECF244321}">
                <p14:modId xmlns:p14="http://schemas.microsoft.com/office/powerpoint/2010/main" val="2953304260"/>
              </p:ext>
            </p:extLst>
          </p:nvPr>
        </p:nvGraphicFramePr>
        <p:xfrm>
          <a:off x="6065985" y="1187549"/>
          <a:ext cx="4625827"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265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Biogas – Biogaspaket</a:t>
            </a:r>
          </a:p>
        </p:txBody>
      </p:sp>
      <p:sp>
        <p:nvSpPr>
          <p:cNvPr id="3" name="Inhaltsplatzhalter 2"/>
          <p:cNvSpPr>
            <a:spLocks noGrp="1"/>
          </p:cNvSpPr>
          <p:nvPr>
            <p:ph idx="1"/>
          </p:nvPr>
        </p:nvSpPr>
        <p:spPr/>
        <p:txBody>
          <a:bodyPr/>
          <a:lstStyle/>
          <a:p>
            <a:pPr marL="342900" indent="-342900">
              <a:buFont typeface="Arial" panose="020B0604020202020204" pitchFamily="34" charset="0"/>
              <a:buChar char="•"/>
            </a:pPr>
            <a:r>
              <a:rPr lang="de-DE" sz="2300" dirty="0" smtClean="0"/>
              <a:t>Ende August: Ausschreibungsbedingungen für Oktoberausschreibung veröffentlicht</a:t>
            </a:r>
          </a:p>
          <a:p>
            <a:pPr marL="342900" indent="-342900">
              <a:buFont typeface="Arial" panose="020B0604020202020204" pitchFamily="34" charset="0"/>
              <a:buChar char="•"/>
            </a:pPr>
            <a:r>
              <a:rPr lang="de-DE" sz="2300" dirty="0" smtClean="0"/>
              <a:t>Wenn beihilferechtliche Genehmigung der EU bis 30.09. nicht vorliegt, beträgt Ausschreibungsvolumen nur 363 MW</a:t>
            </a:r>
          </a:p>
          <a:p>
            <a:pPr marL="342900" indent="-342900">
              <a:buFont typeface="Arial" panose="020B0604020202020204" pitchFamily="34" charset="0"/>
              <a:buChar char="•"/>
            </a:pPr>
            <a:r>
              <a:rPr lang="de-DE" sz="2300" dirty="0" smtClean="0"/>
              <a:t>Für die aktuell betroffenen Anlagen wäre aber eine Ausschreibung von mindestens 1,2 GW nötig, um diese zu retten.</a:t>
            </a:r>
          </a:p>
          <a:p>
            <a:pPr marL="342900" indent="-342900">
              <a:buFont typeface="Arial" panose="020B0604020202020204" pitchFamily="34" charset="0"/>
              <a:buChar char="•"/>
            </a:pPr>
            <a:r>
              <a:rPr lang="de-DE" sz="2300" dirty="0" smtClean="0"/>
              <a:t>Dies verdeutlicht, wie viele Anlagen bald vor dem Aus stehen, wenn keine Übergangsregelung gefunden wird.</a:t>
            </a:r>
          </a:p>
          <a:p>
            <a:pPr marL="342900" indent="-342900">
              <a:buFont typeface="Arial" panose="020B0604020202020204" pitchFamily="34" charset="0"/>
              <a:buChar char="•"/>
            </a:pPr>
            <a:r>
              <a:rPr lang="de-DE" sz="2300" dirty="0" smtClean="0"/>
              <a:t>Weiteres Problem: die unterschiedlichen Rechtslagen nach alten EEG oder neuen - &gt; Risiko der Ungültigkeit</a:t>
            </a:r>
          </a:p>
          <a:p>
            <a:pPr marL="342900" indent="-342900">
              <a:buFont typeface="Arial" panose="020B0604020202020204" pitchFamily="34" charset="0"/>
              <a:buChar char="•"/>
            </a:pPr>
            <a:r>
              <a:rPr lang="de-DE" sz="2300" dirty="0" smtClean="0"/>
              <a:t>Lösung so nicht praktikabel!</a:t>
            </a:r>
          </a:p>
          <a:p>
            <a:pPr marL="342900" indent="-342900">
              <a:buFont typeface="Arial" panose="020B0604020202020204" pitchFamily="34" charset="0"/>
              <a:buChar char="•"/>
            </a:pPr>
            <a:endParaRPr lang="de-DE" dirty="0" smtClean="0"/>
          </a:p>
          <a:p>
            <a:pPr marL="342900" indent="-342900">
              <a:buFont typeface="Arial" panose="020B0604020202020204" pitchFamily="34" charset="0"/>
              <a:buChar char="•"/>
            </a:pPr>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2064447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6" y="539477"/>
            <a:ext cx="7920000" cy="727644"/>
          </a:xfrm>
        </p:spPr>
        <p:txBody>
          <a:bodyPr/>
          <a:lstStyle/>
          <a:p>
            <a:r>
              <a:rPr lang="de-DE" dirty="0" smtClean="0"/>
              <a:t>Biogas – Anstrengungen der Landesregierung</a:t>
            </a:r>
            <a:endParaRPr lang="de-DE" dirty="0"/>
          </a:p>
        </p:txBody>
      </p:sp>
      <p:sp>
        <p:nvSpPr>
          <p:cNvPr id="4" name="Fußzeilenplatzhalter 3"/>
          <p:cNvSpPr>
            <a:spLocks noGrp="1"/>
          </p:cNvSpPr>
          <p:nvPr>
            <p:ph type="ftr" sz="quarter" idx="10"/>
          </p:nvPr>
        </p:nvSpPr>
        <p:spPr/>
        <p:txBody>
          <a:bodyPr/>
          <a:lstStyle/>
          <a:p>
            <a:endParaRPr lang="de-DE" dirty="0"/>
          </a:p>
        </p:txBody>
      </p:sp>
      <p:sp>
        <p:nvSpPr>
          <p:cNvPr id="5" name="Rectangle 1"/>
          <p:cNvSpPr>
            <a:spLocks noGrp="1" noChangeArrowheads="1"/>
          </p:cNvSpPr>
          <p:nvPr>
            <p:ph idx="1"/>
          </p:nvPr>
        </p:nvSpPr>
        <p:spPr bwMode="auto">
          <a:xfrm>
            <a:off x="575550" y="611485"/>
            <a:ext cx="9216676" cy="638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e-DE" altLang="de-DE" sz="23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Taskforce Biomasse:</a:t>
            </a:r>
          </a:p>
          <a:p>
            <a:pPr marL="800100"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Austausch zwischen Bauernverband MV, Fachverband Biogas e.V. und Netzbetreibern</a:t>
            </a:r>
          </a:p>
          <a:p>
            <a:pPr marL="800100"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Ziel: Lösungen für Netzanschlussprobleme, Prüfung von „Fast-Track“-Verfahren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Energieministerkonferenz (Mai 2025, Rostock):</a:t>
            </a:r>
          </a:p>
          <a:p>
            <a:pPr marL="800100"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Beschluss „Flexibilitätsoption Biomasse stärker nutzen“</a:t>
            </a:r>
          </a:p>
          <a:p>
            <a:pPr marL="800100"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Forderungen:</a:t>
            </a:r>
          </a:p>
          <a:p>
            <a:pPr marL="1257300" lvl="2"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Absicherung von Bestandsanlagen (z. B. Erhöhung Ausschreibungsvolumen)</a:t>
            </a:r>
          </a:p>
          <a:p>
            <a:pPr marL="1257300" lvl="2"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Nationale Strategie für Grüne Gase</a:t>
            </a:r>
          </a:p>
          <a:p>
            <a:pPr marL="1257300" lvl="2"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Umsetzung RED III &amp; EU-Gasrichtlinie 2024/1788</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Agrarministerkonferenz + Bundesrat:</a:t>
            </a:r>
          </a:p>
          <a:p>
            <a:pPr marL="800100"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Entschließung „Rolle von Biogas und Biomethan für die Energiewende stärken“ (BR-Drucksache 119/24)</a:t>
            </a:r>
          </a:p>
          <a:p>
            <a:pPr marL="800100"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Forderung nach Sonderausschreibungen für Biogas-Kraftwerke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837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Biogas – Was geschehen muss</a:t>
            </a:r>
            <a:endParaRPr lang="de-DE" dirty="0"/>
          </a:p>
        </p:txBody>
      </p:sp>
      <p:sp>
        <p:nvSpPr>
          <p:cNvPr id="4" name="Fußzeilenplatzhalter 3"/>
          <p:cNvSpPr>
            <a:spLocks noGrp="1"/>
          </p:cNvSpPr>
          <p:nvPr>
            <p:ph type="ftr" sz="quarter" idx="10"/>
          </p:nvPr>
        </p:nvSpPr>
        <p:spPr/>
        <p:txBody>
          <a:bodyPr/>
          <a:lstStyle/>
          <a:p>
            <a:endParaRPr lang="de-DE" dirty="0"/>
          </a:p>
        </p:txBody>
      </p:sp>
      <p:sp>
        <p:nvSpPr>
          <p:cNvPr id="5" name="Rectangle 1"/>
          <p:cNvSpPr>
            <a:spLocks noGrp="1" noChangeArrowheads="1"/>
          </p:cNvSpPr>
          <p:nvPr>
            <p:ph idx="1"/>
          </p:nvPr>
        </p:nvSpPr>
        <p:spPr bwMode="auto">
          <a:xfrm>
            <a:off x="377354" y="1992711"/>
            <a:ext cx="9937104"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latin typeface="Arial" panose="020B0604020202020204" pitchFamily="34" charset="0"/>
              </a:rPr>
              <a:t> </a:t>
            </a:r>
            <a:r>
              <a:rPr kumimoji="0" lang="de-DE" altLang="de-DE" sz="2300" i="0" u="none" strike="noStrike" cap="none" normalizeH="0" baseline="0" dirty="0" smtClean="0">
                <a:ln>
                  <a:noFill/>
                </a:ln>
                <a:solidFill>
                  <a:schemeClr val="tx1"/>
                </a:solidFill>
                <a:effectLst/>
              </a:rPr>
              <a:t>Weiterbetrieb nach EEG erfordert neue Geschäftsmodelle:</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Wärmeauskopplung → z. B. für Kommunale Wärmeplanung bis 2028</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Eigenstromversorgung in landwirtschaftlichen Betrieben</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Vermarktung von Biomethan (inkl. Bio-LNG, CNG)</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Flexibilisierung: Anlagen müssen stärker strommarkt- und netzorientiert betrieben werden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300" i="0" u="none" strike="noStrike" cap="none" normalizeH="0" baseline="0" dirty="0" smtClean="0">
                <a:ln>
                  <a:noFill/>
                </a:ln>
                <a:solidFill>
                  <a:schemeClr val="tx1"/>
                </a:solidFill>
                <a:effectLst/>
              </a:rPr>
              <a:t>Regulatorische Maßnahmen:</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Anpassung des EEG für Reststoffnutzung</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Faire Wettbewerbsbedingungen im Biomethanhandel</a:t>
            </a:r>
          </a:p>
          <a:p>
            <a:pPr marL="576796" lvl="1" indent="-342900" defTabSz="914400" eaLnBrk="0" fontAlgn="base" hangingPunct="0">
              <a:spcBef>
                <a:spcPct val="0"/>
              </a:spcBef>
              <a:spcAft>
                <a:spcPct val="0"/>
              </a:spcAft>
              <a:buFont typeface="Courier New" panose="02070309020205020404" pitchFamily="49" charset="0"/>
              <a:buChar char="o"/>
            </a:pPr>
            <a:r>
              <a:rPr kumimoji="0" lang="de-DE" altLang="de-DE" sz="2300" i="0" u="none" strike="noStrike" cap="none" normalizeH="0" baseline="0" dirty="0" smtClean="0">
                <a:ln>
                  <a:noFill/>
                </a:ln>
                <a:solidFill>
                  <a:schemeClr val="tx1"/>
                </a:solidFill>
                <a:effectLst/>
              </a:rPr>
              <a:t>Stärkere Einbindung von Biogas in die Kraftwerksstrategie/Kapazitätsmärkte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952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Biogas Forderungen an Bundesregierung</a:t>
            </a:r>
            <a:endParaRPr lang="de-DE" dirty="0"/>
          </a:p>
        </p:txBody>
      </p:sp>
      <p:sp>
        <p:nvSpPr>
          <p:cNvPr id="3" name="Inhaltsplatzhalter 2"/>
          <p:cNvSpPr>
            <a:spLocks noGrp="1"/>
          </p:cNvSpPr>
          <p:nvPr>
            <p:ph idx="1"/>
          </p:nvPr>
        </p:nvSpPr>
        <p:spPr>
          <a:xfrm>
            <a:off x="377354" y="1512167"/>
            <a:ext cx="9577064" cy="4968008"/>
          </a:xfrm>
        </p:spPr>
        <p:txBody>
          <a:bodyPr/>
          <a:lstStyle/>
          <a:p>
            <a:pPr marL="457200" indent="-457200">
              <a:buFont typeface="Arial" panose="020B0604020202020204" pitchFamily="34" charset="0"/>
              <a:buChar char="•"/>
            </a:pPr>
            <a:r>
              <a:rPr lang="de-DE" sz="2300" dirty="0">
                <a:cs typeface="Arial" panose="020B0604020202020204" pitchFamily="34" charset="0"/>
              </a:rPr>
              <a:t>Ausweitung der Ausschreibungsvolumina</a:t>
            </a:r>
          </a:p>
          <a:p>
            <a:pPr marL="457200" indent="-457200">
              <a:buFont typeface="Arial" panose="020B0604020202020204" pitchFamily="34" charset="0"/>
              <a:buChar char="•"/>
            </a:pPr>
            <a:r>
              <a:rPr lang="de-DE" sz="2300" dirty="0" smtClean="0">
                <a:cs typeface="Arial" panose="020B0604020202020204" pitchFamily="34" charset="0"/>
              </a:rPr>
              <a:t>Umbau </a:t>
            </a:r>
            <a:r>
              <a:rPr lang="de-DE" sz="2300" dirty="0">
                <a:cs typeface="Arial" panose="020B0604020202020204" pitchFamily="34" charset="0"/>
              </a:rPr>
              <a:t>der Vergütungssystematik, Anhebung von Höchstwerten,</a:t>
            </a:r>
          </a:p>
          <a:p>
            <a:r>
              <a:rPr lang="de-DE" sz="2300" dirty="0" smtClean="0">
                <a:cs typeface="Arial" panose="020B0604020202020204" pitchFamily="34" charset="0"/>
              </a:rPr>
              <a:t>       Vergütungssätzen </a:t>
            </a:r>
            <a:r>
              <a:rPr lang="de-DE" sz="2300" dirty="0">
                <a:cs typeface="Arial" panose="020B0604020202020204" pitchFamily="34" charset="0"/>
              </a:rPr>
              <a:t>und Zuschlagswerten</a:t>
            </a:r>
          </a:p>
          <a:p>
            <a:pPr marL="457200" indent="-457200">
              <a:buFont typeface="Arial" panose="020B0604020202020204" pitchFamily="34" charset="0"/>
              <a:buChar char="•"/>
            </a:pPr>
            <a:r>
              <a:rPr lang="de-DE" sz="2300" dirty="0" smtClean="0">
                <a:cs typeface="Arial" panose="020B0604020202020204" pitchFamily="34" charset="0"/>
              </a:rPr>
              <a:t>Übergangsregeln </a:t>
            </a:r>
            <a:r>
              <a:rPr lang="de-DE" sz="2300" dirty="0">
                <a:cs typeface="Arial" panose="020B0604020202020204" pitchFamily="34" charset="0"/>
              </a:rPr>
              <a:t>für Anlagen schaffen, deren Vergütung </a:t>
            </a:r>
            <a:r>
              <a:rPr lang="de-DE" sz="2300" dirty="0" smtClean="0">
                <a:cs typeface="Arial" panose="020B0604020202020204" pitchFamily="34" charset="0"/>
              </a:rPr>
              <a:t>2025 - 2027 </a:t>
            </a:r>
            <a:r>
              <a:rPr lang="de-DE" sz="2300" dirty="0">
                <a:cs typeface="Arial" panose="020B0604020202020204" pitchFamily="34" charset="0"/>
              </a:rPr>
              <a:t>endet</a:t>
            </a:r>
          </a:p>
          <a:p>
            <a:pPr marL="457200" indent="-457200">
              <a:buFont typeface="Arial" panose="020B0604020202020204" pitchFamily="34" charset="0"/>
              <a:buChar char="•"/>
            </a:pPr>
            <a:r>
              <a:rPr lang="de-DE" sz="2300" dirty="0" smtClean="0">
                <a:cs typeface="Arial" panose="020B0604020202020204" pitchFamily="34" charset="0"/>
              </a:rPr>
              <a:t>Netzbetreiber </a:t>
            </a:r>
            <a:r>
              <a:rPr lang="de-DE" sz="2300" dirty="0">
                <a:cs typeface="Arial" panose="020B0604020202020204" pitchFamily="34" charset="0"/>
              </a:rPr>
              <a:t>zum Angebot einer </a:t>
            </a:r>
            <a:r>
              <a:rPr lang="de-DE" sz="2300" dirty="0" smtClean="0">
                <a:cs typeface="Arial" panose="020B0604020202020204" pitchFamily="34" charset="0"/>
              </a:rPr>
              <a:t>flexiblen Netzanschlussvereinbarung verpflichteten</a:t>
            </a:r>
          </a:p>
          <a:p>
            <a:pPr marL="457200" indent="-457200">
              <a:buFont typeface="Arial" panose="020B0604020202020204" pitchFamily="34" charset="0"/>
              <a:buChar char="•"/>
            </a:pPr>
            <a:r>
              <a:rPr lang="de-DE" sz="2300" dirty="0" smtClean="0">
                <a:cs typeface="Arial" panose="020B0604020202020204" pitchFamily="34" charset="0"/>
              </a:rPr>
              <a:t>Biomethan als vergütungsfähigen Brennstoff zulassen </a:t>
            </a:r>
          </a:p>
          <a:p>
            <a:pPr marL="457200" indent="-457200">
              <a:buFont typeface="Arial" panose="020B0604020202020204" pitchFamily="34" charset="0"/>
              <a:buChar char="•"/>
            </a:pPr>
            <a:r>
              <a:rPr lang="de-DE" sz="2300" dirty="0" smtClean="0">
                <a:cs typeface="Arial" panose="020B0604020202020204" pitchFamily="34" charset="0"/>
              </a:rPr>
              <a:t>gezieltes Anreizprogramm zur verstärkten Nutzung von Abfall- und Reststoffen </a:t>
            </a:r>
          </a:p>
          <a:p>
            <a:pPr marL="457200" indent="-457200">
              <a:buFont typeface="Arial" panose="020B0604020202020204" pitchFamily="34" charset="0"/>
              <a:buChar char="•"/>
            </a:pPr>
            <a:r>
              <a:rPr lang="de-DE" sz="2300" dirty="0" smtClean="0">
                <a:cs typeface="Arial" panose="020B0604020202020204" pitchFamily="34" charset="0"/>
              </a:rPr>
              <a:t>Eigenstromversorgung Landwirtschaftlicher Betriebe durch Biogasanlagen erleichtern, insb. durch Einbeziehung juristisch verbundener Unternehmen </a:t>
            </a:r>
          </a:p>
          <a:p>
            <a:pPr marL="457200" indent="-457200">
              <a:buFont typeface="Arial" panose="020B0604020202020204" pitchFamily="34" charset="0"/>
              <a:buChar char="•"/>
            </a:pPr>
            <a:r>
              <a:rPr lang="de-DE" sz="2300" dirty="0" smtClean="0">
                <a:cs typeface="Arial" panose="020B0604020202020204" pitchFamily="34" charset="0"/>
              </a:rPr>
              <a:t>BGA und Kommunen zur Nutzung von Wärmenetzen gezielt fördern </a:t>
            </a:r>
          </a:p>
          <a:p>
            <a:pPr marL="457200" indent="-457200">
              <a:buFont typeface="Arial" panose="020B0604020202020204" pitchFamily="34" charset="0"/>
              <a:buChar char="•"/>
            </a:pPr>
            <a:endParaRPr lang="de-DE" dirty="0"/>
          </a:p>
        </p:txBody>
      </p:sp>
      <p:sp>
        <p:nvSpPr>
          <p:cNvPr id="4" name="Fußzeilenplatzhalter 3"/>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1175675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V">
  <a:themeElements>
    <a:clrScheme name="Benutzerdefiniert 190">
      <a:dk1>
        <a:srgbClr val="005E90"/>
      </a:dk1>
      <a:lt1>
        <a:sysClr val="window" lastClr="FFFFFF"/>
      </a:lt1>
      <a:dk2>
        <a:srgbClr val="000000"/>
      </a:dk2>
      <a:lt2>
        <a:srgbClr val="BFBFBF"/>
      </a:lt2>
      <a:accent1>
        <a:srgbClr val="005E90"/>
      </a:accent1>
      <a:accent2>
        <a:srgbClr val="0CA0D9"/>
      </a:accent2>
      <a:accent3>
        <a:srgbClr val="289B38"/>
      </a:accent3>
      <a:accent4>
        <a:srgbClr val="AA192B"/>
      </a:accent4>
      <a:accent5>
        <a:srgbClr val="F2B700"/>
      </a:accent5>
      <a:accent6>
        <a:srgbClr val="95D5FF"/>
      </a:accent6>
      <a:hlink>
        <a:srgbClr val="005E90"/>
      </a:hlink>
      <a:folHlink>
        <a:srgbClr val="005E9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smtClean="0"/>
        </a:defPPr>
      </a:lstStyle>
    </a:txDef>
  </a:objectDefaults>
  <a:extraClrSchemeLst/>
  <a:extLst>
    <a:ext uri="{05A4C25C-085E-4340-85A3-A5531E510DB2}">
      <thm15:themeFamily xmlns:thm15="http://schemas.microsoft.com/office/thememl/2012/main" name="Muster_ppt_Vortrag_2022(1)" id="{D2477F48-11E7-401C-90FB-3AB468B4B5F7}" vid="{82C83D53-4AFB-4C4A-9C54-8106D1FDA28E}"/>
    </a:ext>
  </a:extLst>
</a:theme>
</file>

<file path=ppt/theme/theme2.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95A8C2240BC54F90B42EED5783CE2A" ma:contentTypeVersion="13" ma:contentTypeDescription="Ein neues Dokument erstellen." ma:contentTypeScope="" ma:versionID="388312c8799aa3ea2d004673f87bca8f">
  <xsd:schema xmlns:xsd="http://www.w3.org/2001/XMLSchema" xmlns:xs="http://www.w3.org/2001/XMLSchema" xmlns:p="http://schemas.microsoft.com/office/2006/metadata/properties" xmlns:ns2="686a2f90-0b96-45d4-90e6-ea60a5167d6d" xmlns:ns3="22211b0d-2760-49de-b919-5cc5b97a943e" targetNamespace="http://schemas.microsoft.com/office/2006/metadata/properties" ma:root="true" ma:fieldsID="8644598e8825905902dc43a41039948f" ns2:_="" ns3:_="">
    <xsd:import namespace="686a2f90-0b96-45d4-90e6-ea60a5167d6d"/>
    <xsd:import namespace="22211b0d-2760-49de-b919-5cc5b97a94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a2f90-0b96-45d4-90e6-ea60a5167d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69e4d0ad-e63f-4eab-94b4-0fcdd0e8d5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211b0d-2760-49de-b919-5cc5b97a943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345958-6d89-40ab-8b97-3b2555a84be5}" ma:internalName="TaxCatchAll" ma:showField="CatchAllData" ma:web="22211b0d-2760-49de-b919-5cc5b97a94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211b0d-2760-49de-b919-5cc5b97a943e" xsi:nil="true"/>
    <lcf76f155ced4ddcb4097134ff3c332f xmlns="686a2f90-0b96-45d4-90e6-ea60a5167d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60C9AA-BF8E-4AF6-99D1-2C7D8525E8A0}"/>
</file>

<file path=customXml/itemProps2.xml><?xml version="1.0" encoding="utf-8"?>
<ds:datastoreItem xmlns:ds="http://schemas.openxmlformats.org/officeDocument/2006/customXml" ds:itemID="{FD03E06F-43C6-4C09-9F63-01EBBEE521AA}"/>
</file>

<file path=customXml/itemProps3.xml><?xml version="1.0" encoding="utf-8"?>
<ds:datastoreItem xmlns:ds="http://schemas.openxmlformats.org/officeDocument/2006/customXml" ds:itemID="{41985611-D2BF-4780-B463-C3948AB143A7}"/>
</file>

<file path=docProps/app.xml><?xml version="1.0" encoding="utf-8"?>
<Properties xmlns="http://schemas.openxmlformats.org/officeDocument/2006/extended-properties" xmlns:vt="http://schemas.openxmlformats.org/officeDocument/2006/docPropsVTypes">
  <Template>Muster_ppt_Vortrag_2022(1)</Template>
  <TotalTime>0</TotalTime>
  <Words>3013</Words>
  <Application>Microsoft Office PowerPoint</Application>
  <PresentationFormat>Benutzerdefiniert</PresentationFormat>
  <Paragraphs>358</Paragraphs>
  <Slides>26</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Courier New</vt:lpstr>
      <vt:lpstr>Symbol</vt:lpstr>
      <vt:lpstr>Times New Roman</vt:lpstr>
      <vt:lpstr>MV</vt:lpstr>
      <vt:lpstr> Fachforum Erneuerbare Energien – MeLa 2025  Biogas – Freiflächen-Photovoltaik – Windenergie – Bürger- und Gemeindebeteiligungsgesetz  </vt:lpstr>
      <vt:lpstr>Agenda</vt:lpstr>
      <vt:lpstr>Biogas – aktuelle Situation</vt:lpstr>
      <vt:lpstr>Biogas – aktuelle Situation</vt:lpstr>
      <vt:lpstr> Biogas – Biogaspaket</vt:lpstr>
      <vt:lpstr>Biogas – Biogaspaket</vt:lpstr>
      <vt:lpstr>Biogas – Anstrengungen der Landesregierung</vt:lpstr>
      <vt:lpstr>Biogas – Was geschehen muss</vt:lpstr>
      <vt:lpstr>Biogas Forderungen an Bundesregierung</vt:lpstr>
      <vt:lpstr>Freiflächen PV</vt:lpstr>
      <vt:lpstr>Freiflächen PV - Fortschreibung</vt:lpstr>
      <vt:lpstr>Freiflächen PV - Fortschreibung</vt:lpstr>
      <vt:lpstr>PowerPoint-Präsentation</vt:lpstr>
      <vt:lpstr>PowerPoint-Präsentation</vt:lpstr>
      <vt:lpstr>PowerPoint-Präsentation</vt:lpstr>
      <vt:lpstr>Windenergie - 2025 Quartalsbericht II Bestandsanlagen</vt:lpstr>
      <vt:lpstr>2025 Quartalsbericht II Übersicht Gesamtzahl Altverfahren/ Neuverfahren (Stichtag 30.06.2025)</vt:lpstr>
      <vt:lpstr>Windenergie - 2025 Quartalsbericht II Übersicht Genehmigungsverfahren und Anlagenanzahl</vt:lpstr>
      <vt:lpstr>Windenergie - 2025 Quartalsbericht II Abgeschlossene Verfahren seit 2019</vt:lpstr>
      <vt:lpstr>Windenergie - 2025 Quartalsbericht II Abgeschlossene Verfahren seit 2022</vt:lpstr>
      <vt:lpstr>Windenergie - 2025 Quartalsbericht Entwicklung der Entscheidungen WEA nach BImSchG von 2018 bis 2024</vt:lpstr>
      <vt:lpstr>Windenergie - 2025 Quartalsbericht Entwicklung der Entscheidungen WEA nach BImSchG von 2018 bis 2024</vt:lpstr>
      <vt:lpstr>Bürger- und Gemeindebeteiligungsgesetz</vt:lpstr>
      <vt:lpstr>BüGemG – Wesentliche Inhalte der Entwurfsfassung</vt:lpstr>
      <vt:lpstr>Fazit</vt:lpstr>
      <vt:lpstr>Danke für Ihre Aufmerksamkeit !</vt:lpstr>
    </vt:vector>
  </TitlesOfParts>
  <Company>LM 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 Calibri Fett, 32 pt, Wasserblau Textposition fixiert,  ein- bis dreizeilig</dc:title>
  <dc:creator>VI-640 (Herr Kohlhas)</dc:creator>
  <cp:lastModifiedBy>VI-PRSt (Herr Bernowitz)</cp:lastModifiedBy>
  <cp:revision>598</cp:revision>
  <cp:lastPrinted>2025-09-10T06:55:29Z</cp:lastPrinted>
  <dcterms:created xsi:type="dcterms:W3CDTF">2022-05-10T10:38:07Z</dcterms:created>
  <dcterms:modified xsi:type="dcterms:W3CDTF">2025-09-11T13:43:40Z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0x010100ED95A8C2240BC54F90B42EED5783CE2A</vt:lpwstr>
  </property>
</Properties>
</file>