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43"/>
  </p:notesMasterIdLst>
  <p:handoutMasterIdLst>
    <p:handoutMasterId r:id="rId44"/>
  </p:handoutMasterIdLst>
  <p:sldIdLst>
    <p:sldId id="256" r:id="rId2"/>
    <p:sldId id="1890" r:id="rId3"/>
    <p:sldId id="2147375950" r:id="rId4"/>
    <p:sldId id="2147376010" r:id="rId5"/>
    <p:sldId id="2147376011" r:id="rId6"/>
    <p:sldId id="2147375713" r:id="rId7"/>
    <p:sldId id="2147376009" r:id="rId8"/>
    <p:sldId id="2147375955" r:id="rId9"/>
    <p:sldId id="2147375989" r:id="rId10"/>
    <p:sldId id="2147376012" r:id="rId11"/>
    <p:sldId id="2147376013" r:id="rId12"/>
    <p:sldId id="2147375963" r:id="rId13"/>
    <p:sldId id="2147376014" r:id="rId14"/>
    <p:sldId id="2147376015" r:id="rId15"/>
    <p:sldId id="2147375986" r:id="rId16"/>
    <p:sldId id="2147375965" r:id="rId17"/>
    <p:sldId id="2147376016" r:id="rId18"/>
    <p:sldId id="2147375990" r:id="rId19"/>
    <p:sldId id="2147376017" r:id="rId20"/>
    <p:sldId id="2147375964" r:id="rId21"/>
    <p:sldId id="2147376018" r:id="rId22"/>
    <p:sldId id="2147375967" r:id="rId23"/>
    <p:sldId id="2147375968" r:id="rId24"/>
    <p:sldId id="2147375972" r:id="rId25"/>
    <p:sldId id="2147375975" r:id="rId26"/>
    <p:sldId id="2147375977" r:id="rId27"/>
    <p:sldId id="2147375983" r:id="rId28"/>
    <p:sldId id="2147375759" r:id="rId29"/>
    <p:sldId id="2147375980" r:id="rId30"/>
    <p:sldId id="2147375981" r:id="rId31"/>
    <p:sldId id="2147375991" r:id="rId32"/>
    <p:sldId id="2147375992" r:id="rId33"/>
    <p:sldId id="2147375993" r:id="rId34"/>
    <p:sldId id="2147375994" r:id="rId35"/>
    <p:sldId id="2147375995" r:id="rId36"/>
    <p:sldId id="2147375937" r:id="rId37"/>
    <p:sldId id="2147375802" r:id="rId38"/>
    <p:sldId id="2147375693" r:id="rId39"/>
    <p:sldId id="1891" r:id="rId40"/>
    <p:sldId id="2147375954" r:id="rId41"/>
    <p:sldId id="2147375757" r:id="rId42"/>
  </p:sldIdLst>
  <p:sldSz cx="12192000" cy="6858000"/>
  <p:notesSz cx="6888163" cy="10018713"/>
  <p:defaultTextStyle>
    <a:defPPr>
      <a:defRPr lang="de-DE"/>
    </a:defPPr>
    <a:lvl1pPr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205" userDrawn="1">
          <p15:clr>
            <a:srgbClr val="A4A3A4"/>
          </p15:clr>
        </p15:guide>
        <p15:guide id="2" orient="horz" pos="754" userDrawn="1">
          <p15:clr>
            <a:srgbClr val="A4A3A4"/>
          </p15:clr>
        </p15:guide>
        <p15:guide id="3" orient="horz" pos="3974" userDrawn="1">
          <p15:clr>
            <a:srgbClr val="A4A3A4"/>
          </p15:clr>
        </p15:guide>
        <p15:guide id="4" pos="3840" userDrawn="1">
          <p15:clr>
            <a:srgbClr val="A4A3A4"/>
          </p15:clr>
        </p15:guide>
        <p15:guide id="5" pos="347" userDrawn="1">
          <p15:clr>
            <a:srgbClr val="A4A3A4"/>
          </p15:clr>
        </p15:guide>
        <p15:guide id="6" pos="7378" userDrawn="1">
          <p15:clr>
            <a:srgbClr val="A4A3A4"/>
          </p15:clr>
        </p15:guide>
      </p15:sldGuideLst>
    </p:ext>
    <p:ext uri="{2D200454-40CA-4A62-9FC3-DE9A4176ACB9}">
      <p15:notesGuideLst xmlns:p15="http://schemas.microsoft.com/office/powerpoint/2012/main">
        <p15:guide id="1" orient="horz" pos="3155" userDrawn="1">
          <p15:clr>
            <a:srgbClr val="A4A3A4"/>
          </p15:clr>
        </p15:guide>
        <p15:guide id="2" pos="216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823"/>
    <a:srgbClr val="849E00"/>
    <a:srgbClr val="F8F8F8"/>
    <a:srgbClr val="000000"/>
    <a:srgbClr val="0082B0"/>
    <a:srgbClr val="007FA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94697" autoAdjust="0"/>
  </p:normalViewPr>
  <p:slideViewPr>
    <p:cSldViewPr showGuides="1">
      <p:cViewPr varScale="1">
        <p:scale>
          <a:sx n="73" d="100"/>
          <a:sy n="73" d="100"/>
        </p:scale>
        <p:origin x="552" y="36"/>
      </p:cViewPr>
      <p:guideLst>
        <p:guide orient="horz" pos="2205"/>
        <p:guide orient="horz" pos="754"/>
        <p:guide orient="horz" pos="3974"/>
        <p:guide pos="3840"/>
        <p:guide pos="347"/>
        <p:guide pos="7378"/>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76" d="100"/>
          <a:sy n="76" d="100"/>
        </p:scale>
        <p:origin x="-3360" y="-108"/>
      </p:cViewPr>
      <p:guideLst>
        <p:guide orient="horz" pos="3155"/>
        <p:guide pos="216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2985621" cy="501497"/>
          </a:xfrm>
          <a:prstGeom prst="rect">
            <a:avLst/>
          </a:prstGeom>
        </p:spPr>
        <p:txBody>
          <a:bodyPr vert="horz" lIns="92409" tIns="46205" rIns="92409" bIns="46205" rtlCol="0"/>
          <a:lstStyle>
            <a:lvl1pPr algn="l">
              <a:defRPr sz="1100"/>
            </a:lvl1pPr>
          </a:lstStyle>
          <a:p>
            <a:endParaRPr lang="de-DE"/>
          </a:p>
        </p:txBody>
      </p:sp>
      <p:sp>
        <p:nvSpPr>
          <p:cNvPr id="3" name="Datumsplatzhalter 2"/>
          <p:cNvSpPr>
            <a:spLocks noGrp="1"/>
          </p:cNvSpPr>
          <p:nvPr>
            <p:ph type="dt" sz="quarter" idx="1"/>
          </p:nvPr>
        </p:nvSpPr>
        <p:spPr>
          <a:xfrm>
            <a:off x="3900937" y="1"/>
            <a:ext cx="2985621" cy="501497"/>
          </a:xfrm>
          <a:prstGeom prst="rect">
            <a:avLst/>
          </a:prstGeom>
        </p:spPr>
        <p:txBody>
          <a:bodyPr vert="horz" lIns="92409" tIns="46205" rIns="92409" bIns="46205" rtlCol="0"/>
          <a:lstStyle>
            <a:lvl1pPr algn="r">
              <a:defRPr sz="1100"/>
            </a:lvl1pPr>
          </a:lstStyle>
          <a:p>
            <a:fld id="{B61A47A0-A4D3-AC4E-9F0B-0046B8EE747C}" type="datetime1">
              <a:rPr lang="de-DE" smtClean="0"/>
              <a:pPr/>
              <a:t>12.09.2025</a:t>
            </a:fld>
            <a:endParaRPr lang="de-DE"/>
          </a:p>
        </p:txBody>
      </p:sp>
      <p:sp>
        <p:nvSpPr>
          <p:cNvPr id="4" name="Fußzeilenplatzhalter 3"/>
          <p:cNvSpPr>
            <a:spLocks noGrp="1"/>
          </p:cNvSpPr>
          <p:nvPr>
            <p:ph type="ftr" sz="quarter" idx="2"/>
          </p:nvPr>
        </p:nvSpPr>
        <p:spPr>
          <a:xfrm>
            <a:off x="2" y="9515617"/>
            <a:ext cx="2985621" cy="501496"/>
          </a:xfrm>
          <a:prstGeom prst="rect">
            <a:avLst/>
          </a:prstGeom>
        </p:spPr>
        <p:txBody>
          <a:bodyPr vert="horz" lIns="92409" tIns="46205" rIns="92409" bIns="46205" rtlCol="0" anchor="b"/>
          <a:lstStyle>
            <a:lvl1pPr algn="l">
              <a:defRPr sz="1100"/>
            </a:lvl1pPr>
          </a:lstStyle>
          <a:p>
            <a:endParaRPr lang="de-DE"/>
          </a:p>
        </p:txBody>
      </p:sp>
      <p:sp>
        <p:nvSpPr>
          <p:cNvPr id="5" name="Foliennummernplatzhalter 4"/>
          <p:cNvSpPr>
            <a:spLocks noGrp="1"/>
          </p:cNvSpPr>
          <p:nvPr>
            <p:ph type="sldNum" sz="quarter" idx="3"/>
          </p:nvPr>
        </p:nvSpPr>
        <p:spPr>
          <a:xfrm>
            <a:off x="3900937" y="9515617"/>
            <a:ext cx="2985621" cy="501496"/>
          </a:xfrm>
          <a:prstGeom prst="rect">
            <a:avLst/>
          </a:prstGeom>
        </p:spPr>
        <p:txBody>
          <a:bodyPr vert="horz" lIns="92409" tIns="46205" rIns="92409" bIns="46205" rtlCol="0" anchor="b"/>
          <a:lstStyle>
            <a:lvl1pPr algn="r">
              <a:defRPr sz="1100"/>
            </a:lvl1pPr>
          </a:lstStyle>
          <a:p>
            <a:fld id="{03939D47-FE90-4E03-AA0D-A20DC98ED280}" type="slidenum">
              <a:rPr lang="de-DE" smtClean="0"/>
              <a:pPr/>
              <a:t>‹Nr.›</a:t>
            </a:fld>
            <a:endParaRPr lang="de-DE"/>
          </a:p>
        </p:txBody>
      </p:sp>
    </p:spTree>
    <p:extLst>
      <p:ext uri="{BB962C8B-B14F-4D97-AF65-F5344CB8AC3E}">
        <p14:creationId xmlns:p14="http://schemas.microsoft.com/office/powerpoint/2010/main" val="3644873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2984870" cy="500936"/>
          </a:xfrm>
          <a:prstGeom prst="rect">
            <a:avLst/>
          </a:prstGeom>
        </p:spPr>
        <p:txBody>
          <a:bodyPr vert="horz" lIns="92409" tIns="46205" rIns="92409" bIns="46205" rtlCol="0"/>
          <a:lstStyle>
            <a:lvl1pPr algn="l">
              <a:defRPr sz="1100">
                <a:latin typeface="Arial" charset="0"/>
              </a:defRPr>
            </a:lvl1pPr>
          </a:lstStyle>
          <a:p>
            <a:pPr>
              <a:defRPr/>
            </a:pPr>
            <a:endParaRPr lang="de-DE"/>
          </a:p>
        </p:txBody>
      </p:sp>
      <p:sp>
        <p:nvSpPr>
          <p:cNvPr id="3" name="Datumsplatzhalter 2"/>
          <p:cNvSpPr>
            <a:spLocks noGrp="1"/>
          </p:cNvSpPr>
          <p:nvPr>
            <p:ph type="dt" idx="1"/>
          </p:nvPr>
        </p:nvSpPr>
        <p:spPr>
          <a:xfrm>
            <a:off x="3901701" y="2"/>
            <a:ext cx="2984870" cy="500936"/>
          </a:xfrm>
          <a:prstGeom prst="rect">
            <a:avLst/>
          </a:prstGeom>
        </p:spPr>
        <p:txBody>
          <a:bodyPr vert="horz" lIns="92409" tIns="46205" rIns="92409" bIns="46205" rtlCol="0"/>
          <a:lstStyle>
            <a:lvl1pPr algn="r">
              <a:defRPr sz="1100">
                <a:latin typeface="Arial" charset="0"/>
              </a:defRPr>
            </a:lvl1pPr>
          </a:lstStyle>
          <a:p>
            <a:pPr>
              <a:defRPr/>
            </a:pPr>
            <a:fld id="{21C0637D-25A3-634D-8582-C51A9EBBA2B6}" type="datetime1">
              <a:rPr lang="de-DE" smtClean="0"/>
              <a:pPr>
                <a:defRPr/>
              </a:pPr>
              <a:t>12.09.2025</a:t>
            </a:fld>
            <a:endParaRPr lang="de-DE"/>
          </a:p>
        </p:txBody>
      </p:sp>
      <p:sp>
        <p:nvSpPr>
          <p:cNvPr id="4" name="Folienbildplatzhalter 3"/>
          <p:cNvSpPr>
            <a:spLocks noGrp="1" noRot="1" noChangeAspect="1"/>
          </p:cNvSpPr>
          <p:nvPr>
            <p:ph type="sldImg" idx="2"/>
          </p:nvPr>
        </p:nvSpPr>
        <p:spPr>
          <a:xfrm>
            <a:off x="103188" y="752475"/>
            <a:ext cx="6681787" cy="3757613"/>
          </a:xfrm>
          <a:prstGeom prst="rect">
            <a:avLst/>
          </a:prstGeom>
          <a:noFill/>
          <a:ln w="12700">
            <a:solidFill>
              <a:prstClr val="black"/>
            </a:solidFill>
          </a:ln>
        </p:spPr>
        <p:txBody>
          <a:bodyPr vert="horz" lIns="92409" tIns="46205" rIns="92409" bIns="46205" rtlCol="0" anchor="ctr"/>
          <a:lstStyle/>
          <a:p>
            <a:pPr lvl="0"/>
            <a:endParaRPr lang="de-DE" noProof="0"/>
          </a:p>
        </p:txBody>
      </p:sp>
      <p:sp>
        <p:nvSpPr>
          <p:cNvPr id="5" name="Notizenplatzhalter 4"/>
          <p:cNvSpPr>
            <a:spLocks noGrp="1"/>
          </p:cNvSpPr>
          <p:nvPr>
            <p:ph type="body" sz="quarter" idx="3"/>
          </p:nvPr>
        </p:nvSpPr>
        <p:spPr>
          <a:xfrm>
            <a:off x="688818" y="4758892"/>
            <a:ext cx="5510530" cy="4508421"/>
          </a:xfrm>
          <a:prstGeom prst="rect">
            <a:avLst/>
          </a:prstGeom>
        </p:spPr>
        <p:txBody>
          <a:bodyPr vert="horz" lIns="92409" tIns="46205" rIns="92409" bIns="46205"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2" y="9516040"/>
            <a:ext cx="2984870" cy="500936"/>
          </a:xfrm>
          <a:prstGeom prst="rect">
            <a:avLst/>
          </a:prstGeom>
        </p:spPr>
        <p:txBody>
          <a:bodyPr vert="horz" lIns="92409" tIns="46205" rIns="92409" bIns="46205" rtlCol="0" anchor="b"/>
          <a:lstStyle>
            <a:lvl1pPr algn="l">
              <a:defRPr sz="1100">
                <a:latin typeface="Arial" charset="0"/>
              </a:defRPr>
            </a:lvl1pPr>
          </a:lstStyle>
          <a:p>
            <a:pPr>
              <a:defRPr/>
            </a:pPr>
            <a:endParaRPr lang="de-DE"/>
          </a:p>
        </p:txBody>
      </p:sp>
      <p:sp>
        <p:nvSpPr>
          <p:cNvPr id="7" name="Foliennummernplatzhalter 6"/>
          <p:cNvSpPr>
            <a:spLocks noGrp="1"/>
          </p:cNvSpPr>
          <p:nvPr>
            <p:ph type="sldNum" sz="quarter" idx="5"/>
          </p:nvPr>
        </p:nvSpPr>
        <p:spPr>
          <a:xfrm>
            <a:off x="3901701" y="9516040"/>
            <a:ext cx="2984870" cy="500936"/>
          </a:xfrm>
          <a:prstGeom prst="rect">
            <a:avLst/>
          </a:prstGeom>
        </p:spPr>
        <p:txBody>
          <a:bodyPr vert="horz" lIns="92409" tIns="46205" rIns="92409" bIns="46205" rtlCol="0" anchor="b"/>
          <a:lstStyle>
            <a:lvl1pPr algn="r">
              <a:defRPr sz="1100">
                <a:latin typeface="Arial" charset="0"/>
              </a:defRPr>
            </a:lvl1pPr>
          </a:lstStyle>
          <a:p>
            <a:pPr>
              <a:defRPr/>
            </a:pPr>
            <a:fld id="{F64BD7C5-CBE9-445C-A975-61468FDCDE8A}" type="slidenum">
              <a:rPr lang="de-DE"/>
              <a:pPr>
                <a:defRPr/>
              </a:pPr>
              <a:t>‹Nr.›</a:t>
            </a:fld>
            <a:endParaRPr lang="de-DE"/>
          </a:p>
        </p:txBody>
      </p:sp>
    </p:spTree>
    <p:extLst>
      <p:ext uri="{BB962C8B-B14F-4D97-AF65-F5344CB8AC3E}">
        <p14:creationId xmlns:p14="http://schemas.microsoft.com/office/powerpoint/2010/main" val="127491800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dt neu Var 1">
    <p:spTree>
      <p:nvGrpSpPr>
        <p:cNvPr id="1" name=""/>
        <p:cNvGrpSpPr/>
        <p:nvPr/>
      </p:nvGrpSpPr>
      <p:grpSpPr>
        <a:xfrm>
          <a:off x="0" y="0"/>
          <a:ext cx="0" cy="0"/>
          <a:chOff x="0" y="0"/>
          <a:chExt cx="0" cy="0"/>
        </a:xfrm>
      </p:grpSpPr>
      <p:pic>
        <p:nvPicPr>
          <p:cNvPr id="3" name="Bild 5" descr="Puzzleteile-alle.png">
            <a:extLst>
              <a:ext uri="{FF2B5EF4-FFF2-40B4-BE49-F238E27FC236}">
                <a16:creationId xmlns:a16="http://schemas.microsoft.com/office/drawing/2014/main" id="{28426C1F-9AA1-49C7-AD24-B123E1FEFE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88288" y="4296517"/>
            <a:ext cx="3617956" cy="3600000"/>
          </a:xfrm>
          <a:prstGeom prst="rect">
            <a:avLst/>
          </a:prstGeom>
          <a:effectLst>
            <a:outerShdw blurRad="50800" dist="38100" dir="13500000" algn="br" rotWithShape="0">
              <a:prstClr val="black">
                <a:alpha val="40000"/>
              </a:prstClr>
            </a:outerShdw>
            <a:softEdge rad="63500"/>
          </a:effectLst>
        </p:spPr>
      </p:pic>
      <p:sp>
        <p:nvSpPr>
          <p:cNvPr id="21" name="Rectangle 2"/>
          <p:cNvSpPr>
            <a:spLocks noGrp="1" noChangeArrowheads="1"/>
          </p:cNvSpPr>
          <p:nvPr>
            <p:ph type="title"/>
          </p:nvPr>
        </p:nvSpPr>
        <p:spPr bwMode="auto">
          <a:xfrm>
            <a:off x="537215" y="2060848"/>
            <a:ext cx="10465164" cy="14395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b="1">
                <a:solidFill>
                  <a:srgbClr val="0082B0"/>
                </a:solidFill>
                <a:latin typeface="Arial" panose="020B0604020202020204" pitchFamily="34" charset="0"/>
                <a:cs typeface="Arial" panose="020B0604020202020204" pitchFamily="34" charset="0"/>
              </a:defRPr>
            </a:lvl1pPr>
          </a:lstStyle>
          <a:p>
            <a:pPr lvl="0"/>
            <a:r>
              <a:rPr lang="de-DE" dirty="0"/>
              <a:t>Titel Vortrag</a:t>
            </a:r>
          </a:p>
        </p:txBody>
      </p:sp>
      <p:pic>
        <p:nvPicPr>
          <p:cNvPr id="2" name="Bild 3" descr="Fachverband Biogas-Logo-CMYK.eps">
            <a:extLst>
              <a:ext uri="{FF2B5EF4-FFF2-40B4-BE49-F238E27FC236}">
                <a16:creationId xmlns:a16="http://schemas.microsoft.com/office/drawing/2014/main" id="{49D033F0-0FD2-4C77-8FDD-1761829A3C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71752" y="188642"/>
            <a:ext cx="2702644" cy="1076129"/>
          </a:xfrm>
          <a:prstGeom prst="rect">
            <a:avLst/>
          </a:prstGeom>
        </p:spPr>
      </p:pic>
    </p:spTree>
    <p:extLst>
      <p:ext uri="{BB962C8B-B14F-4D97-AF65-F5344CB8AC3E}">
        <p14:creationId xmlns:p14="http://schemas.microsoft.com/office/powerpoint/2010/main" val="447298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dt neu Var 2">
    <p:spTree>
      <p:nvGrpSpPr>
        <p:cNvPr id="1" name=""/>
        <p:cNvGrpSpPr/>
        <p:nvPr/>
      </p:nvGrpSpPr>
      <p:grpSpPr>
        <a:xfrm>
          <a:off x="0" y="0"/>
          <a:ext cx="0" cy="0"/>
          <a:chOff x="0" y="0"/>
          <a:chExt cx="0" cy="0"/>
        </a:xfrm>
      </p:grpSpPr>
      <p:pic>
        <p:nvPicPr>
          <p:cNvPr id="3" name="Bild 5" descr="Puzzleteile-alle.png">
            <a:extLst>
              <a:ext uri="{FF2B5EF4-FFF2-40B4-BE49-F238E27FC236}">
                <a16:creationId xmlns:a16="http://schemas.microsoft.com/office/drawing/2014/main" id="{28426C1F-9AA1-49C7-AD24-B123E1FEFE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6399" y="4509360"/>
            <a:ext cx="2211371" cy="2160000"/>
          </a:xfrm>
          <a:prstGeom prst="rect">
            <a:avLst/>
          </a:prstGeom>
          <a:effectLst>
            <a:outerShdw blurRad="50800" dist="38100" dir="13500000" algn="br" rotWithShape="0">
              <a:prstClr val="black">
                <a:alpha val="40000"/>
              </a:prstClr>
            </a:outerShdw>
            <a:softEdge rad="63500"/>
          </a:effectLst>
        </p:spPr>
      </p:pic>
      <p:sp>
        <p:nvSpPr>
          <p:cNvPr id="21" name="Rectangle 2"/>
          <p:cNvSpPr>
            <a:spLocks noGrp="1" noChangeArrowheads="1"/>
          </p:cNvSpPr>
          <p:nvPr>
            <p:ph type="title"/>
          </p:nvPr>
        </p:nvSpPr>
        <p:spPr bwMode="auto">
          <a:xfrm>
            <a:off x="537215" y="2060848"/>
            <a:ext cx="10465164" cy="14395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b="1">
                <a:solidFill>
                  <a:srgbClr val="0082B0"/>
                </a:solidFill>
                <a:latin typeface="Arial" panose="020B0604020202020204" pitchFamily="34" charset="0"/>
                <a:cs typeface="Arial" panose="020B0604020202020204" pitchFamily="34" charset="0"/>
              </a:defRPr>
            </a:lvl1pPr>
          </a:lstStyle>
          <a:p>
            <a:pPr lvl="0"/>
            <a:r>
              <a:rPr lang="de-DE" dirty="0"/>
              <a:t>Titel Vortrag</a:t>
            </a:r>
          </a:p>
        </p:txBody>
      </p:sp>
      <p:pic>
        <p:nvPicPr>
          <p:cNvPr id="2" name="Bild 3" descr="Fachverband Biogas-Logo-CMYK.eps">
            <a:extLst>
              <a:ext uri="{FF2B5EF4-FFF2-40B4-BE49-F238E27FC236}">
                <a16:creationId xmlns:a16="http://schemas.microsoft.com/office/drawing/2014/main" id="{97A3B49D-D604-4765-849A-FAFCE8447E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71752" y="188642"/>
            <a:ext cx="2702644" cy="1076129"/>
          </a:xfrm>
          <a:prstGeom prst="rect">
            <a:avLst/>
          </a:prstGeom>
        </p:spPr>
      </p:pic>
    </p:spTree>
    <p:extLst>
      <p:ext uri="{BB962C8B-B14F-4D97-AF65-F5344CB8AC3E}">
        <p14:creationId xmlns:p14="http://schemas.microsoft.com/office/powerpoint/2010/main" val="147563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int neu Var 1">
    <p:spTree>
      <p:nvGrpSpPr>
        <p:cNvPr id="1" name=""/>
        <p:cNvGrpSpPr/>
        <p:nvPr/>
      </p:nvGrpSpPr>
      <p:grpSpPr>
        <a:xfrm>
          <a:off x="0" y="0"/>
          <a:ext cx="0" cy="0"/>
          <a:chOff x="0" y="0"/>
          <a:chExt cx="0" cy="0"/>
        </a:xfrm>
      </p:grpSpPr>
      <p:sp>
        <p:nvSpPr>
          <p:cNvPr id="21" name="Rectangle 2"/>
          <p:cNvSpPr>
            <a:spLocks noGrp="1" noChangeArrowheads="1"/>
          </p:cNvSpPr>
          <p:nvPr>
            <p:ph type="title" hasCustomPrompt="1"/>
          </p:nvPr>
        </p:nvSpPr>
        <p:spPr bwMode="auto">
          <a:xfrm>
            <a:off x="537215" y="2060848"/>
            <a:ext cx="10465164" cy="14395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b="1">
                <a:solidFill>
                  <a:srgbClr val="0082B0"/>
                </a:solidFill>
                <a:latin typeface="Arial" panose="020B0604020202020204" pitchFamily="34" charset="0"/>
                <a:cs typeface="Arial" panose="020B0604020202020204" pitchFamily="34" charset="0"/>
              </a:defRPr>
            </a:lvl1pPr>
          </a:lstStyle>
          <a:p>
            <a:pPr lvl="0"/>
            <a:r>
              <a:rPr lang="de-DE" dirty="0"/>
              <a:t>Titel international</a:t>
            </a:r>
          </a:p>
        </p:txBody>
      </p:sp>
      <p:pic>
        <p:nvPicPr>
          <p:cNvPr id="4" name="Bild 7" descr="Biogas-Puzzleteile-Kreis-EN.png">
            <a:extLst>
              <a:ext uri="{FF2B5EF4-FFF2-40B4-BE49-F238E27FC236}">
                <a16:creationId xmlns:a16="http://schemas.microsoft.com/office/drawing/2014/main" id="{CAFFDF47-EE15-47F2-A941-B7A49E1A9D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8328" y="4509520"/>
            <a:ext cx="3576399" cy="3600000"/>
          </a:xfrm>
          <a:prstGeom prst="rect">
            <a:avLst/>
          </a:prstGeom>
          <a:effectLst>
            <a:outerShdw blurRad="50800" dist="38100" dir="13500000" algn="br" rotWithShape="0">
              <a:prstClr val="black">
                <a:alpha val="40000"/>
              </a:prstClr>
            </a:outerShdw>
            <a:softEdge rad="63500"/>
          </a:effectLst>
        </p:spPr>
      </p:pic>
      <p:pic>
        <p:nvPicPr>
          <p:cNvPr id="2" name="Bild 8" descr="Fachverband-Biogas-Logo-international.jpg">
            <a:extLst>
              <a:ext uri="{FF2B5EF4-FFF2-40B4-BE49-F238E27FC236}">
                <a16:creationId xmlns:a16="http://schemas.microsoft.com/office/drawing/2014/main" id="{D6A6D0A4-8A99-40B1-BD81-DA540CF7B5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46970" y="188642"/>
            <a:ext cx="2736304" cy="1799783"/>
          </a:xfrm>
          <a:prstGeom prst="rect">
            <a:avLst/>
          </a:prstGeom>
        </p:spPr>
      </p:pic>
    </p:spTree>
    <p:extLst>
      <p:ext uri="{BB962C8B-B14F-4D97-AF65-F5344CB8AC3E}">
        <p14:creationId xmlns:p14="http://schemas.microsoft.com/office/powerpoint/2010/main" val="311699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 int neu Var 2">
    <p:spTree>
      <p:nvGrpSpPr>
        <p:cNvPr id="1" name=""/>
        <p:cNvGrpSpPr/>
        <p:nvPr/>
      </p:nvGrpSpPr>
      <p:grpSpPr>
        <a:xfrm>
          <a:off x="0" y="0"/>
          <a:ext cx="0" cy="0"/>
          <a:chOff x="0" y="0"/>
          <a:chExt cx="0" cy="0"/>
        </a:xfrm>
      </p:grpSpPr>
      <p:sp>
        <p:nvSpPr>
          <p:cNvPr id="21" name="Rectangle 2"/>
          <p:cNvSpPr>
            <a:spLocks noGrp="1" noChangeArrowheads="1"/>
          </p:cNvSpPr>
          <p:nvPr>
            <p:ph type="title" hasCustomPrompt="1"/>
          </p:nvPr>
        </p:nvSpPr>
        <p:spPr bwMode="auto">
          <a:xfrm>
            <a:off x="537215" y="2060848"/>
            <a:ext cx="10465164" cy="14395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b="1">
                <a:solidFill>
                  <a:srgbClr val="0082B0"/>
                </a:solidFill>
                <a:latin typeface="Arial" panose="020B0604020202020204" pitchFamily="34" charset="0"/>
                <a:cs typeface="Arial" panose="020B0604020202020204" pitchFamily="34" charset="0"/>
              </a:defRPr>
            </a:lvl1pPr>
          </a:lstStyle>
          <a:p>
            <a:pPr lvl="0"/>
            <a:r>
              <a:rPr lang="de-DE" dirty="0"/>
              <a:t>Titel international</a:t>
            </a:r>
          </a:p>
        </p:txBody>
      </p:sp>
      <p:pic>
        <p:nvPicPr>
          <p:cNvPr id="4" name="Bild 7" descr="Biogas-Puzzleteile-Kreis-EN.png">
            <a:extLst>
              <a:ext uri="{FF2B5EF4-FFF2-40B4-BE49-F238E27FC236}">
                <a16:creationId xmlns:a16="http://schemas.microsoft.com/office/drawing/2014/main" id="{799298E0-35FA-4C96-8271-161AD4FC9B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0456" y="4869160"/>
            <a:ext cx="2232248" cy="2160000"/>
          </a:xfrm>
          <a:prstGeom prst="rect">
            <a:avLst/>
          </a:prstGeom>
          <a:effectLst>
            <a:outerShdw blurRad="50800" dist="38100" dir="13500000" algn="br" rotWithShape="0">
              <a:prstClr val="black">
                <a:alpha val="40000"/>
              </a:prstClr>
            </a:outerShdw>
            <a:softEdge rad="63500"/>
          </a:effectLst>
        </p:spPr>
      </p:pic>
      <p:pic>
        <p:nvPicPr>
          <p:cNvPr id="3" name="Bild 8" descr="Fachverband-Biogas-Logo-international.jpg">
            <a:extLst>
              <a:ext uri="{FF2B5EF4-FFF2-40B4-BE49-F238E27FC236}">
                <a16:creationId xmlns:a16="http://schemas.microsoft.com/office/drawing/2014/main" id="{54E24AE3-F42C-4802-B2E6-A4EAC06545E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46970" y="188642"/>
            <a:ext cx="2736304" cy="1799783"/>
          </a:xfrm>
          <a:prstGeom prst="rect">
            <a:avLst/>
          </a:prstGeom>
        </p:spPr>
      </p:pic>
    </p:spTree>
    <p:extLst>
      <p:ext uri="{BB962C8B-B14F-4D97-AF65-F5344CB8AC3E}">
        <p14:creationId xmlns:p14="http://schemas.microsoft.com/office/powerpoint/2010/main" val="3325532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529167" y="6400800"/>
            <a:ext cx="2878536" cy="457200"/>
          </a:xfrm>
          <a:ln/>
        </p:spPr>
        <p:txBody>
          <a:bodyPr/>
          <a:lstStyle>
            <a:lvl1pPr>
              <a:defRPr>
                <a:solidFill>
                  <a:srgbClr val="0082B0"/>
                </a:solidFill>
                <a:latin typeface="Arial" panose="020B0604020202020204" pitchFamily="34" charset="0"/>
                <a:cs typeface="Arial" panose="020B0604020202020204" pitchFamily="34" charset="0"/>
              </a:defRPr>
            </a:lvl1pPr>
          </a:lstStyle>
          <a:p>
            <a:pPr>
              <a:defRPr/>
            </a:pPr>
            <a:endParaRPr lang="de-DE" dirty="0"/>
          </a:p>
        </p:txBody>
      </p:sp>
      <p:sp>
        <p:nvSpPr>
          <p:cNvPr id="6" name="Rectangle 6"/>
          <p:cNvSpPr>
            <a:spLocks noGrp="1" noChangeArrowheads="1"/>
          </p:cNvSpPr>
          <p:nvPr>
            <p:ph type="sldNum" sz="quarter" idx="12"/>
          </p:nvPr>
        </p:nvSpPr>
        <p:spPr>
          <a:ln/>
        </p:spPr>
        <p:txBody>
          <a:bodyPr/>
          <a:lstStyle>
            <a:lvl1pPr algn="r">
              <a:defRPr>
                <a:solidFill>
                  <a:srgbClr val="0082B0"/>
                </a:solidFill>
                <a:latin typeface="Arial" panose="020B0604020202020204" pitchFamily="34" charset="0"/>
                <a:cs typeface="Arial" panose="020B0604020202020204" pitchFamily="34" charset="0"/>
              </a:defRPr>
            </a:lvl1pPr>
          </a:lstStyle>
          <a:p>
            <a:pPr>
              <a:defRPr/>
            </a:pPr>
            <a:fld id="{12AF9BAD-775A-4C64-ACE3-76CB4F6FA34E}" type="slidenum">
              <a:rPr lang="de-DE" smtClean="0"/>
              <a:pPr>
                <a:defRPr/>
              </a:pPr>
              <a:t>‹Nr.›</a:t>
            </a:fld>
            <a:endParaRPr lang="de-DE" dirty="0"/>
          </a:p>
        </p:txBody>
      </p:sp>
      <p:sp>
        <p:nvSpPr>
          <p:cNvPr id="5" name="Textplatzhalter 4"/>
          <p:cNvSpPr>
            <a:spLocks noGrp="1"/>
          </p:cNvSpPr>
          <p:nvPr>
            <p:ph type="body" sz="quarter" idx="13"/>
          </p:nvPr>
        </p:nvSpPr>
        <p:spPr>
          <a:xfrm>
            <a:off x="529167" y="1556792"/>
            <a:ext cx="11178119" cy="4536504"/>
          </a:xfrm>
          <a:prstGeom prst="rect">
            <a:avLst/>
          </a:prstGeom>
        </p:spPr>
        <p:txBody>
          <a:bodyPr/>
          <a:lstStyle>
            <a:lvl1pPr marL="268288" indent="-268288">
              <a:buClr>
                <a:srgbClr val="007FAC"/>
              </a:buClr>
              <a:buFont typeface="Arial" pitchFamily="34" charset="0"/>
              <a:buChar char="•"/>
              <a:defRPr b="0">
                <a:solidFill>
                  <a:srgbClr val="0082B0"/>
                </a:solidFill>
                <a:latin typeface="Arial" panose="020B0604020202020204" pitchFamily="34" charset="0"/>
                <a:cs typeface="Arial" panose="020B0604020202020204" pitchFamily="34" charset="0"/>
              </a:defRPr>
            </a:lvl1pPr>
            <a:lvl2pPr marL="742950" indent="-285750">
              <a:buClrTx/>
              <a:buFont typeface="Arial"/>
              <a:buChar char="•"/>
              <a:defRPr sz="1800">
                <a:solidFill>
                  <a:srgbClr val="0082B0"/>
                </a:solidFill>
                <a:latin typeface="Arial" panose="020B0604020202020204" pitchFamily="34" charset="0"/>
                <a:cs typeface="Arial" panose="020B0604020202020204" pitchFamily="34" charset="0"/>
              </a:defRPr>
            </a:lvl2pPr>
            <a:lvl3pPr marL="1143000" indent="-228600">
              <a:buClrTx/>
              <a:buFont typeface="Arial"/>
              <a:buChar char="•"/>
              <a:defRPr sz="1800">
                <a:solidFill>
                  <a:srgbClr val="0082B0"/>
                </a:solidFill>
                <a:latin typeface="Arial" panose="020B0604020202020204" pitchFamily="34" charset="0"/>
                <a:cs typeface="Arial" panose="020B0604020202020204" pitchFamily="34" charset="0"/>
              </a:defRPr>
            </a:lvl3pPr>
            <a:lvl4pPr marL="1600200" indent="-228600">
              <a:buClrTx/>
              <a:buFont typeface="Arial"/>
              <a:buChar char="•"/>
              <a:defRPr sz="1800">
                <a:solidFill>
                  <a:srgbClr val="0082B0"/>
                </a:solidFill>
                <a:latin typeface="Arial" panose="020B0604020202020204" pitchFamily="34" charset="0"/>
                <a:cs typeface="Arial" panose="020B0604020202020204" pitchFamily="34" charset="0"/>
              </a:defRPr>
            </a:lvl4pPr>
            <a:lvl5pPr marL="2057400" indent="-228600">
              <a:buClrTx/>
              <a:buFont typeface="Arial"/>
              <a:buChar char="•"/>
              <a:defRPr sz="1800">
                <a:solidFill>
                  <a:srgbClr val="0082B0"/>
                </a:solidFill>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itel 1"/>
          <p:cNvSpPr>
            <a:spLocks noGrp="1"/>
          </p:cNvSpPr>
          <p:nvPr>
            <p:ph type="title"/>
          </p:nvPr>
        </p:nvSpPr>
        <p:spPr>
          <a:xfrm>
            <a:off x="529169" y="228600"/>
            <a:ext cx="7871089" cy="1143000"/>
          </a:xfrm>
        </p:spPr>
        <p:txBody>
          <a:bodyPr anchor="ctr"/>
          <a:lstStyle>
            <a:lvl1pPr>
              <a:defRPr lang="de-DE" sz="2800" b="1" kern="1200" dirty="0">
                <a:solidFill>
                  <a:srgbClr val="0082B0"/>
                </a:solidFill>
                <a:latin typeface="Arial" panose="020B0604020202020204" pitchFamily="34" charset="0"/>
                <a:ea typeface="ＭＳ Ｐゴシック" pitchFamily="1" charset="-128"/>
                <a:cs typeface="Arial" panose="020B0604020202020204" pitchFamily="34" charset="0"/>
              </a:defRPr>
            </a:lvl1pPr>
          </a:lstStyle>
          <a:p>
            <a:r>
              <a:rPr lang="de-DE" dirty="0"/>
              <a:t>Titelmasterformat durch Klicken bearbeiten</a:t>
            </a:r>
          </a:p>
        </p:txBody>
      </p:sp>
      <p:sp>
        <p:nvSpPr>
          <p:cNvPr id="9" name="Rectangle 5"/>
          <p:cNvSpPr>
            <a:spLocks noGrp="1" noChangeArrowheads="1"/>
          </p:cNvSpPr>
          <p:nvPr>
            <p:ph type="ftr" sz="quarter" idx="11"/>
          </p:nvPr>
        </p:nvSpPr>
        <p:spPr>
          <a:xfrm>
            <a:off x="3458501" y="6399609"/>
            <a:ext cx="5280587" cy="457200"/>
          </a:xfrm>
          <a:prstGeom prst="rect">
            <a:avLst/>
          </a:prstGeom>
        </p:spPr>
        <p:txBody>
          <a:bodyPr/>
          <a:lstStyle>
            <a:lvl1pPr algn="ctr">
              <a:defRPr sz="900">
                <a:solidFill>
                  <a:schemeClr val="accent1"/>
                </a:solidFill>
                <a:latin typeface="Arial" panose="020B0604020202020204" pitchFamily="34" charset="0"/>
                <a:cs typeface="Arial" panose="020B0604020202020204" pitchFamily="34" charset="0"/>
              </a:defRPr>
            </a:lvl1pPr>
          </a:lstStyle>
          <a:p>
            <a:pPr>
              <a:defRPr/>
            </a:pP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623392" y="6399609"/>
            <a:ext cx="2882108" cy="457200"/>
          </a:xfrm>
        </p:spPr>
        <p:txBody>
          <a:bodyPr/>
          <a:lstStyle>
            <a:lvl1pPr>
              <a:defRPr>
                <a:latin typeface="Arial" panose="020B0604020202020204" pitchFamily="34" charset="0"/>
                <a:cs typeface="Arial" panose="020B0604020202020204" pitchFamily="34" charset="0"/>
              </a:defRPr>
            </a:lvl1pPr>
          </a:lstStyle>
          <a:p>
            <a:pPr>
              <a:defRPr/>
            </a:pPr>
            <a:endParaRPr lang="de-DE" dirty="0"/>
          </a:p>
        </p:txBody>
      </p:sp>
      <p:sp>
        <p:nvSpPr>
          <p:cNvPr id="4" name="Foliennummernplatzhalter 3"/>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pPr algn="r">
              <a:defRPr/>
            </a:pPr>
            <a:fld id="{42020CB9-598F-41BD-B058-380FB38EF93E}" type="slidenum">
              <a:rPr lang="de-DE" smtClean="0"/>
              <a:pPr algn="r">
                <a:defRPr/>
              </a:pPr>
              <a:t>‹Nr.›</a:t>
            </a:fld>
            <a:endParaRPr lang="de-DE" dirty="0"/>
          </a:p>
        </p:txBody>
      </p:sp>
      <p:sp>
        <p:nvSpPr>
          <p:cNvPr id="6" name="Rectangle 5"/>
          <p:cNvSpPr>
            <a:spLocks noGrp="1" noChangeArrowheads="1"/>
          </p:cNvSpPr>
          <p:nvPr>
            <p:ph type="ftr" sz="quarter" idx="12"/>
          </p:nvPr>
        </p:nvSpPr>
        <p:spPr>
          <a:xfrm>
            <a:off x="3458501" y="6399609"/>
            <a:ext cx="5280587" cy="457200"/>
          </a:xfrm>
          <a:prstGeom prst="rect">
            <a:avLst/>
          </a:prstGeom>
        </p:spPr>
        <p:txBody>
          <a:bodyPr/>
          <a:lstStyle>
            <a:lvl1pPr algn="ctr">
              <a:defRPr sz="900">
                <a:solidFill>
                  <a:schemeClr val="accent1"/>
                </a:solidFill>
                <a:latin typeface="Arial" panose="020B0604020202020204" pitchFamily="34" charset="0"/>
                <a:cs typeface="Arial" panose="020B0604020202020204" pitchFamily="34" charset="0"/>
              </a:defRPr>
            </a:lvl1pPr>
          </a:lstStyle>
          <a:p>
            <a:pPr>
              <a:defRPr/>
            </a:pPr>
            <a:endParaRPr lang="de-DE" dirty="0"/>
          </a:p>
        </p:txBody>
      </p:sp>
      <p:sp>
        <p:nvSpPr>
          <p:cNvPr id="11" name="Titel 1"/>
          <p:cNvSpPr>
            <a:spLocks noGrp="1"/>
          </p:cNvSpPr>
          <p:nvPr>
            <p:ph type="title"/>
          </p:nvPr>
        </p:nvSpPr>
        <p:spPr>
          <a:xfrm>
            <a:off x="529169" y="228600"/>
            <a:ext cx="7871089" cy="1143000"/>
          </a:xfrm>
        </p:spPr>
        <p:txBody>
          <a:bodyPr anchor="ctr"/>
          <a:lstStyle>
            <a:lvl1pPr>
              <a:defRPr lang="de-DE" sz="2800" b="1" kern="1200" dirty="0">
                <a:solidFill>
                  <a:srgbClr val="0082B0"/>
                </a:solidFill>
                <a:latin typeface="Arial" panose="020B0604020202020204" pitchFamily="34" charset="0"/>
                <a:ea typeface="ＭＳ Ｐゴシック" pitchFamily="1" charset="-128"/>
                <a:cs typeface="Arial" panose="020B0604020202020204" pitchFamily="34" charset="0"/>
              </a:defRPr>
            </a:lvl1pPr>
          </a:lstStyle>
          <a:p>
            <a:r>
              <a:rPr lang="de-DE" dirty="0"/>
              <a:t>Titelmasterformat durch Klicken bearbeiten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855AFF-2593-47EE-B9EA-7A0B023F7B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4E19102-4D4D-458C-88C1-33F77F47B8B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3A7C767-DF93-4BD3-B75C-94BFCF6B1F8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2E4A2D2-03A5-4717-BCCB-E25872723149}"/>
              </a:ext>
            </a:extLst>
          </p:cNvPr>
          <p:cNvSpPr>
            <a:spLocks noGrp="1"/>
          </p:cNvSpPr>
          <p:nvPr>
            <p:ph type="dt" sz="half" idx="10"/>
          </p:nvPr>
        </p:nvSpPr>
        <p:spPr/>
        <p:txBody>
          <a:bodyPr/>
          <a:lstStyle/>
          <a:p>
            <a:endParaRPr lang="en-US" dirty="0"/>
          </a:p>
        </p:txBody>
      </p:sp>
      <p:sp>
        <p:nvSpPr>
          <p:cNvPr id="6" name="Fußzeilenplatzhalter 5">
            <a:extLst>
              <a:ext uri="{FF2B5EF4-FFF2-40B4-BE49-F238E27FC236}">
                <a16:creationId xmlns:a16="http://schemas.microsoft.com/office/drawing/2014/main" id="{8AEA4F7F-D5B7-44A8-9CDC-178A40B0CB9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570457E-8BF5-47F1-8E5A-C7F76F4DA67C}"/>
              </a:ext>
            </a:extLst>
          </p:cNvPr>
          <p:cNvSpPr>
            <a:spLocks noGrp="1"/>
          </p:cNvSpPr>
          <p:nvPr>
            <p:ph type="sldNum" sz="quarter" idx="12"/>
          </p:nvPr>
        </p:nvSpPr>
        <p:spPr/>
        <p:txBody>
          <a:bodyPr/>
          <a:lstStyle/>
          <a:p>
            <a:fld id="{C4BF2C46-AC72-42DC-A99B-2F1F14DAC966}" type="slidenum">
              <a:rPr lang="de-DE" smtClean="0"/>
              <a:pPr/>
              <a:t>‹Nr.›</a:t>
            </a:fld>
            <a:endParaRPr lang="de-DE"/>
          </a:p>
        </p:txBody>
      </p:sp>
    </p:spTree>
    <p:extLst>
      <p:ext uri="{BB962C8B-B14F-4D97-AF65-F5344CB8AC3E}">
        <p14:creationId xmlns:p14="http://schemas.microsoft.com/office/powerpoint/2010/main" val="172763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2"/>
          </p:nvPr>
        </p:nvSpPr>
        <p:spPr bwMode="auto">
          <a:xfrm>
            <a:off x="431372" y="6400800"/>
            <a:ext cx="407055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a:solidFill>
                  <a:srgbClr val="007FAC"/>
                </a:solidFill>
                <a:latin typeface="Arial" panose="020B0604020202020204" pitchFamily="34" charset="0"/>
                <a:cs typeface="Arial" pitchFamily="34" charset="0"/>
              </a:defRPr>
            </a:lvl1pPr>
          </a:lstStyle>
          <a:p>
            <a:pPr>
              <a:defRPr/>
            </a:pPr>
            <a:endParaRPr lang="de-DE" dirty="0"/>
          </a:p>
        </p:txBody>
      </p:sp>
      <p:sp>
        <p:nvSpPr>
          <p:cNvPr id="1030" name="Rectangle 6"/>
          <p:cNvSpPr>
            <a:spLocks noGrp="1" noChangeArrowheads="1"/>
          </p:cNvSpPr>
          <p:nvPr>
            <p:ph type="sldNum" sz="quarter" idx="4"/>
          </p:nvPr>
        </p:nvSpPr>
        <p:spPr bwMode="auto">
          <a:xfrm>
            <a:off x="9264352" y="64008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900">
                <a:solidFill>
                  <a:srgbClr val="0082B0"/>
                </a:solidFill>
                <a:latin typeface="Arial" panose="020B0604020202020204" pitchFamily="34" charset="0"/>
                <a:cs typeface="Arial" pitchFamily="34" charset="0"/>
              </a:defRPr>
            </a:lvl1pPr>
          </a:lstStyle>
          <a:p>
            <a:pPr algn="r">
              <a:defRPr/>
            </a:pPr>
            <a:fld id="{42020CB9-598F-41BD-B058-380FB38EF93E}" type="slidenum">
              <a:rPr lang="de-DE" smtClean="0"/>
              <a:pPr algn="r">
                <a:defRPr/>
              </a:pPr>
              <a:t>‹Nr.›</a:t>
            </a:fld>
            <a:endParaRPr lang="de-DE" dirty="0"/>
          </a:p>
        </p:txBody>
      </p:sp>
      <p:sp>
        <p:nvSpPr>
          <p:cNvPr id="2051" name="Rectangle 2"/>
          <p:cNvSpPr>
            <a:spLocks noGrp="1" noChangeArrowheads="1"/>
          </p:cNvSpPr>
          <p:nvPr>
            <p:ph type="title"/>
          </p:nvPr>
        </p:nvSpPr>
        <p:spPr bwMode="auto">
          <a:xfrm>
            <a:off x="911426" y="1844824"/>
            <a:ext cx="10559999" cy="18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Titel Vortrag</a:t>
            </a:r>
          </a:p>
        </p:txBody>
      </p:sp>
      <p:pic>
        <p:nvPicPr>
          <p:cNvPr id="3" name="Bild 3" descr="Fachverband Biogas-Logo-CMYK.eps">
            <a:extLst>
              <a:ext uri="{FF2B5EF4-FFF2-40B4-BE49-F238E27FC236}">
                <a16:creationId xmlns:a16="http://schemas.microsoft.com/office/drawing/2014/main" id="{CF188063-69E0-4766-A2BC-35C0E65EEC81}"/>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9171752" y="188642"/>
            <a:ext cx="2702644" cy="1076129"/>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697" r:id="rId5"/>
    <p:sldLayoutId id="2147483709" r:id="rId6"/>
    <p:sldLayoutId id="2147483714" r:id="rId7"/>
  </p:sldLayoutIdLst>
  <p:hf sldNum="0" hdr="0" dt="0"/>
  <p:txStyles>
    <p:titleStyle>
      <a:lvl1pPr algn="l" rtl="0" eaLnBrk="0" fontAlgn="base" hangingPunct="0">
        <a:spcBef>
          <a:spcPct val="0"/>
        </a:spcBef>
        <a:spcAft>
          <a:spcPct val="0"/>
        </a:spcAft>
        <a:defRPr sz="3600" b="0" i="0">
          <a:solidFill>
            <a:srgbClr val="0082B0"/>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accent2"/>
          </a:solidFill>
          <a:latin typeface="Calibri" pitchFamily="34" charset="0"/>
          <a:ea typeface="ＭＳ Ｐゴシック" pitchFamily="1" charset="-128"/>
        </a:defRPr>
      </a:lvl2pPr>
      <a:lvl3pPr algn="l" rtl="0" eaLnBrk="0" fontAlgn="base" hangingPunct="0">
        <a:spcBef>
          <a:spcPct val="0"/>
        </a:spcBef>
        <a:spcAft>
          <a:spcPct val="0"/>
        </a:spcAft>
        <a:defRPr sz="2800" b="1">
          <a:solidFill>
            <a:schemeClr val="accent2"/>
          </a:solidFill>
          <a:latin typeface="Calibri" pitchFamily="34" charset="0"/>
          <a:ea typeface="ＭＳ Ｐゴシック" pitchFamily="1" charset="-128"/>
        </a:defRPr>
      </a:lvl3pPr>
      <a:lvl4pPr algn="l" rtl="0" eaLnBrk="0" fontAlgn="base" hangingPunct="0">
        <a:spcBef>
          <a:spcPct val="0"/>
        </a:spcBef>
        <a:spcAft>
          <a:spcPct val="0"/>
        </a:spcAft>
        <a:defRPr sz="2800" b="1">
          <a:solidFill>
            <a:schemeClr val="accent2"/>
          </a:solidFill>
          <a:latin typeface="Calibri" pitchFamily="34" charset="0"/>
          <a:ea typeface="ＭＳ Ｐゴシック" pitchFamily="1" charset="-128"/>
        </a:defRPr>
      </a:lvl4pPr>
      <a:lvl5pPr algn="l" rtl="0" eaLnBrk="0" fontAlgn="base" hangingPunct="0">
        <a:spcBef>
          <a:spcPct val="0"/>
        </a:spcBef>
        <a:spcAft>
          <a:spcPct val="0"/>
        </a:spcAft>
        <a:defRPr sz="2800" b="1">
          <a:solidFill>
            <a:schemeClr val="accent2"/>
          </a:solidFill>
          <a:latin typeface="Calibri" pitchFamily="34" charset="0"/>
          <a:ea typeface="ＭＳ Ｐゴシック" pitchFamily="1" charset="-128"/>
        </a:defRPr>
      </a:lvl5pPr>
      <a:lvl6pPr marL="457200" algn="l" rtl="0" fontAlgn="base">
        <a:spcBef>
          <a:spcPct val="0"/>
        </a:spcBef>
        <a:spcAft>
          <a:spcPct val="0"/>
        </a:spcAft>
        <a:defRPr sz="2400">
          <a:solidFill>
            <a:schemeClr val="accent2"/>
          </a:solidFill>
          <a:latin typeface="Arial" charset="0"/>
          <a:ea typeface="ＭＳ Ｐゴシック" pitchFamily="1" charset="-128"/>
        </a:defRPr>
      </a:lvl6pPr>
      <a:lvl7pPr marL="914400" algn="l" rtl="0" fontAlgn="base">
        <a:spcBef>
          <a:spcPct val="0"/>
        </a:spcBef>
        <a:spcAft>
          <a:spcPct val="0"/>
        </a:spcAft>
        <a:defRPr sz="2400">
          <a:solidFill>
            <a:schemeClr val="accent2"/>
          </a:solidFill>
          <a:latin typeface="Arial" charset="0"/>
          <a:ea typeface="ＭＳ Ｐゴシック" pitchFamily="1" charset="-128"/>
        </a:defRPr>
      </a:lvl7pPr>
      <a:lvl8pPr marL="1371600" algn="l" rtl="0" fontAlgn="base">
        <a:spcBef>
          <a:spcPct val="0"/>
        </a:spcBef>
        <a:spcAft>
          <a:spcPct val="0"/>
        </a:spcAft>
        <a:defRPr sz="2400">
          <a:solidFill>
            <a:schemeClr val="accent2"/>
          </a:solidFill>
          <a:latin typeface="Arial" charset="0"/>
          <a:ea typeface="ＭＳ Ｐゴシック" pitchFamily="1" charset="-128"/>
        </a:defRPr>
      </a:lvl8pPr>
      <a:lvl9pPr marL="1828800" algn="l" rtl="0" fontAlgn="base">
        <a:spcBef>
          <a:spcPct val="0"/>
        </a:spcBef>
        <a:spcAft>
          <a:spcPct val="0"/>
        </a:spcAft>
        <a:defRPr sz="2400">
          <a:solidFill>
            <a:schemeClr val="accent2"/>
          </a:solidFill>
          <a:latin typeface="Arial" charset="0"/>
          <a:ea typeface="ＭＳ Ｐゴシック" pitchFamily="1" charset="-128"/>
        </a:defRPr>
      </a:lvl9pPr>
    </p:titleStyle>
    <p:bodyStyle>
      <a:lvl1pPr marL="0" indent="0" algn="l" rtl="0" eaLnBrk="0" fontAlgn="base" hangingPunct="0">
        <a:spcBef>
          <a:spcPct val="20000"/>
        </a:spcBef>
        <a:spcAft>
          <a:spcPct val="0"/>
        </a:spcAft>
        <a:buClr>
          <a:schemeClr val="accent2"/>
        </a:buClr>
        <a:buNone/>
        <a:defRPr sz="2000" b="1" i="0">
          <a:solidFill>
            <a:srgbClr val="007FAC"/>
          </a:solidFill>
          <a:latin typeface="+mj-lt"/>
          <a:ea typeface="+mn-ea"/>
          <a:cs typeface="TradeGothic BoldTwo"/>
        </a:defRPr>
      </a:lvl1pPr>
      <a:lvl2pPr marL="742950" indent="-285750" algn="l" rtl="0" eaLnBrk="0" fontAlgn="base" hangingPunct="0">
        <a:spcBef>
          <a:spcPct val="20000"/>
        </a:spcBef>
        <a:spcAft>
          <a:spcPct val="0"/>
        </a:spcAft>
        <a:buClr>
          <a:schemeClr val="accent2"/>
        </a:buClr>
        <a:buFont typeface="Times" pitchFamily="1" charset="0"/>
        <a:buChar char="•"/>
        <a:defRPr lang="de-DE" sz="1600" b="0" dirty="0">
          <a:solidFill>
            <a:schemeClr val="accent2"/>
          </a:solidFill>
          <a:latin typeface="Arial Narrow"/>
          <a:ea typeface="+mn-ea"/>
          <a:cs typeface="Arial Narrow"/>
        </a:defRPr>
      </a:lvl2pPr>
      <a:lvl3pPr marL="1143000" indent="-228600" algn="l" rtl="0" eaLnBrk="0" fontAlgn="base" hangingPunct="0">
        <a:spcBef>
          <a:spcPct val="20000"/>
        </a:spcBef>
        <a:spcAft>
          <a:spcPct val="0"/>
        </a:spcAft>
        <a:buFont typeface="Arial" pitchFamily="34" charset="0"/>
        <a:buChar char="•"/>
        <a:defRPr sz="1600">
          <a:solidFill>
            <a:srgbClr val="004575"/>
          </a:solidFill>
          <a:latin typeface="Arial Narrow"/>
          <a:ea typeface="+mn-ea"/>
          <a:cs typeface="Arial Narrow"/>
        </a:defRPr>
      </a:lvl3pPr>
      <a:lvl4pPr marL="1600200" indent="-228600" algn="l" rtl="0" eaLnBrk="0" fontAlgn="base" hangingPunct="0">
        <a:spcBef>
          <a:spcPct val="20000"/>
        </a:spcBef>
        <a:spcAft>
          <a:spcPct val="0"/>
        </a:spcAft>
        <a:buClr>
          <a:schemeClr val="accent2"/>
        </a:buClr>
        <a:buChar char="–"/>
        <a:defRPr sz="2000">
          <a:solidFill>
            <a:schemeClr val="accent2"/>
          </a:solidFill>
          <a:latin typeface="Arial Narrow"/>
          <a:ea typeface="+mn-ea"/>
          <a:cs typeface="Arial Narrow"/>
        </a:defRPr>
      </a:lvl4pPr>
      <a:lvl5pPr marL="2057400" indent="-228600" algn="l" rtl="0" eaLnBrk="0" fontAlgn="base" hangingPunct="0">
        <a:spcBef>
          <a:spcPct val="20000"/>
        </a:spcBef>
        <a:spcAft>
          <a:spcPct val="0"/>
        </a:spcAft>
        <a:buChar char="»"/>
        <a:defRPr sz="2000">
          <a:solidFill>
            <a:schemeClr val="bg2"/>
          </a:solidFill>
          <a:latin typeface="Arial Narrow"/>
          <a:ea typeface="+mn-ea"/>
          <a:cs typeface="Arial Narrow"/>
        </a:defRPr>
      </a:lvl5pPr>
      <a:lvl6pPr marL="2514600" indent="-228600" algn="l" rtl="0" fontAlgn="base">
        <a:spcBef>
          <a:spcPct val="20000"/>
        </a:spcBef>
        <a:spcAft>
          <a:spcPct val="0"/>
        </a:spcAft>
        <a:buChar char="»"/>
        <a:defRPr>
          <a:solidFill>
            <a:schemeClr val="bg2"/>
          </a:solidFill>
          <a:latin typeface="+mn-lt"/>
          <a:ea typeface="+mn-ea"/>
        </a:defRPr>
      </a:lvl6pPr>
      <a:lvl7pPr marL="2971800" indent="-228600" algn="l" rtl="0" fontAlgn="base">
        <a:spcBef>
          <a:spcPct val="20000"/>
        </a:spcBef>
        <a:spcAft>
          <a:spcPct val="0"/>
        </a:spcAft>
        <a:buChar char="»"/>
        <a:defRPr>
          <a:solidFill>
            <a:schemeClr val="bg2"/>
          </a:solidFill>
          <a:latin typeface="+mn-lt"/>
          <a:ea typeface="+mn-ea"/>
        </a:defRPr>
      </a:lvl7pPr>
      <a:lvl8pPr marL="3429000" indent="-228600" algn="l" rtl="0" fontAlgn="base">
        <a:spcBef>
          <a:spcPct val="20000"/>
        </a:spcBef>
        <a:spcAft>
          <a:spcPct val="0"/>
        </a:spcAft>
        <a:buChar char="»"/>
        <a:defRPr>
          <a:solidFill>
            <a:schemeClr val="bg2"/>
          </a:solidFill>
          <a:latin typeface="+mn-lt"/>
          <a:ea typeface="+mn-ea"/>
        </a:defRPr>
      </a:lvl8pPr>
      <a:lvl9pPr marL="3886200" indent="-228600" algn="l" rtl="0" fontAlgn="base">
        <a:spcBef>
          <a:spcPct val="20000"/>
        </a:spcBef>
        <a:spcAft>
          <a:spcPct val="0"/>
        </a:spcAft>
        <a:buChar char="»"/>
        <a:defRPr>
          <a:solidFill>
            <a:schemeClr val="bg2"/>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stmelf.bayern.de/mam/cms01/agrarpolitik/dateien/m_de_minimis_beihilfen_gewerbe.pdf" TargetMode="External"/><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www.biogas-liefert.de/" TargetMode="External"/><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biogas.org/" TargetMode="Externa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hyperlink" Target="https://www.bundesnetzagentur.de/DE/Fachthemen/ElektrizitaetundGas/Ausschreibungen/Biomasse/GtApr2025/artikel.html"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br.de/nachrichten/deutschland-welt/union-und-spd-wie-laufen-die-koalitionsverhandlungen-ein-ueberblick,UfFP5I3" TargetMode="External"/><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03512" y="2490115"/>
            <a:ext cx="9124581" cy="1538025"/>
          </a:xfrm>
        </p:spPr>
        <p:txBody>
          <a:bodyPr/>
          <a:lstStyle/>
          <a:p>
            <a:r>
              <a:rPr lang="de-DE" sz="5400" dirty="0">
                <a:latin typeface="Arial" panose="020B0604020202020204" pitchFamily="34" charset="0"/>
                <a:cs typeface="Arial" panose="020B0604020202020204" pitchFamily="34" charset="0"/>
              </a:rPr>
              <a:t>Aktuelles aus der Politik</a:t>
            </a:r>
          </a:p>
        </p:txBody>
      </p:sp>
      <p:sp>
        <p:nvSpPr>
          <p:cNvPr id="3" name="Rectangle 3"/>
          <p:cNvSpPr txBox="1">
            <a:spLocks noChangeArrowheads="1"/>
          </p:cNvSpPr>
          <p:nvPr/>
        </p:nvSpPr>
        <p:spPr bwMode="auto">
          <a:xfrm>
            <a:off x="695400" y="5013176"/>
            <a:ext cx="7919999" cy="43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accent2"/>
              </a:buClr>
              <a:buNone/>
              <a:defRPr sz="2000" b="1" i="0">
                <a:solidFill>
                  <a:srgbClr val="007FAC"/>
                </a:solidFill>
                <a:latin typeface="+mj-lt"/>
                <a:ea typeface="+mn-ea"/>
                <a:cs typeface="TradeGothic BoldTwo"/>
              </a:defRPr>
            </a:lvl1pPr>
            <a:lvl2pPr marL="742950" indent="-285750" algn="l" rtl="0" eaLnBrk="0" fontAlgn="base" hangingPunct="0">
              <a:spcBef>
                <a:spcPct val="20000"/>
              </a:spcBef>
              <a:spcAft>
                <a:spcPct val="0"/>
              </a:spcAft>
              <a:buClr>
                <a:schemeClr val="accent2"/>
              </a:buClr>
              <a:buFont typeface="Times" pitchFamily="1" charset="0"/>
              <a:buChar char="•"/>
              <a:defRPr lang="de-DE" sz="1600" b="0" dirty="0">
                <a:solidFill>
                  <a:schemeClr val="accent2"/>
                </a:solidFill>
                <a:latin typeface="Arial Narrow"/>
                <a:ea typeface="+mn-ea"/>
                <a:cs typeface="Arial Narrow"/>
              </a:defRPr>
            </a:lvl2pPr>
            <a:lvl3pPr marL="1143000" indent="-228600" algn="l" rtl="0" eaLnBrk="0" fontAlgn="base" hangingPunct="0">
              <a:spcBef>
                <a:spcPct val="20000"/>
              </a:spcBef>
              <a:spcAft>
                <a:spcPct val="0"/>
              </a:spcAft>
              <a:buFont typeface="Arial" pitchFamily="34" charset="0"/>
              <a:buChar char="•"/>
              <a:defRPr sz="1600">
                <a:solidFill>
                  <a:srgbClr val="004575"/>
                </a:solidFill>
                <a:latin typeface="Arial Narrow"/>
                <a:ea typeface="+mn-ea"/>
                <a:cs typeface="Arial Narrow"/>
              </a:defRPr>
            </a:lvl3pPr>
            <a:lvl4pPr marL="1600200" indent="-228600" algn="l" rtl="0" eaLnBrk="0" fontAlgn="base" hangingPunct="0">
              <a:spcBef>
                <a:spcPct val="20000"/>
              </a:spcBef>
              <a:spcAft>
                <a:spcPct val="0"/>
              </a:spcAft>
              <a:buClr>
                <a:schemeClr val="accent2"/>
              </a:buClr>
              <a:buChar char="–"/>
              <a:defRPr sz="2000">
                <a:solidFill>
                  <a:schemeClr val="accent2"/>
                </a:solidFill>
                <a:latin typeface="Arial Narrow"/>
                <a:ea typeface="+mn-ea"/>
                <a:cs typeface="Arial Narrow"/>
              </a:defRPr>
            </a:lvl4pPr>
            <a:lvl5pPr marL="2057400" indent="-228600" algn="l" rtl="0" eaLnBrk="0" fontAlgn="base" hangingPunct="0">
              <a:spcBef>
                <a:spcPct val="20000"/>
              </a:spcBef>
              <a:spcAft>
                <a:spcPct val="0"/>
              </a:spcAft>
              <a:buChar char="»"/>
              <a:defRPr sz="2000">
                <a:solidFill>
                  <a:schemeClr val="bg2"/>
                </a:solidFill>
                <a:latin typeface="Arial Narrow"/>
                <a:ea typeface="+mn-ea"/>
                <a:cs typeface="Arial Narrow"/>
              </a:defRPr>
            </a:lvl5pPr>
            <a:lvl6pPr marL="2514600" indent="-228600" algn="l" rtl="0" fontAlgn="base">
              <a:spcBef>
                <a:spcPct val="20000"/>
              </a:spcBef>
              <a:spcAft>
                <a:spcPct val="0"/>
              </a:spcAft>
              <a:buChar char="»"/>
              <a:defRPr>
                <a:solidFill>
                  <a:schemeClr val="bg2"/>
                </a:solidFill>
                <a:latin typeface="+mn-lt"/>
                <a:ea typeface="+mn-ea"/>
              </a:defRPr>
            </a:lvl6pPr>
            <a:lvl7pPr marL="2971800" indent="-228600" algn="l" rtl="0" fontAlgn="base">
              <a:spcBef>
                <a:spcPct val="20000"/>
              </a:spcBef>
              <a:spcAft>
                <a:spcPct val="0"/>
              </a:spcAft>
              <a:buChar char="»"/>
              <a:defRPr>
                <a:solidFill>
                  <a:schemeClr val="bg2"/>
                </a:solidFill>
                <a:latin typeface="+mn-lt"/>
                <a:ea typeface="+mn-ea"/>
              </a:defRPr>
            </a:lvl7pPr>
            <a:lvl8pPr marL="3429000" indent="-228600" algn="l" rtl="0" fontAlgn="base">
              <a:spcBef>
                <a:spcPct val="20000"/>
              </a:spcBef>
              <a:spcAft>
                <a:spcPct val="0"/>
              </a:spcAft>
              <a:buChar char="»"/>
              <a:defRPr>
                <a:solidFill>
                  <a:schemeClr val="bg2"/>
                </a:solidFill>
                <a:latin typeface="+mn-lt"/>
                <a:ea typeface="+mn-ea"/>
              </a:defRPr>
            </a:lvl8pPr>
            <a:lvl9pPr marL="3886200" indent="-228600" algn="l" rtl="0" fontAlgn="base">
              <a:spcBef>
                <a:spcPct val="20000"/>
              </a:spcBef>
              <a:spcAft>
                <a:spcPct val="0"/>
              </a:spcAft>
              <a:buChar char="»"/>
              <a:defRPr>
                <a:solidFill>
                  <a:schemeClr val="bg2"/>
                </a:solidFill>
                <a:latin typeface="+mn-lt"/>
                <a:ea typeface="+mn-ea"/>
              </a:defRPr>
            </a:lvl9pPr>
          </a:lstStyle>
          <a:p>
            <a:r>
              <a:rPr lang="de-DE" dirty="0">
                <a:solidFill>
                  <a:schemeClr val="accent1"/>
                </a:solidFill>
                <a:latin typeface="Arial" panose="020B0604020202020204" pitchFamily="34" charset="0"/>
                <a:cs typeface="Arial" panose="020B0604020202020204" pitchFamily="34" charset="0"/>
              </a:rPr>
              <a:t>Ingo Baumstark</a:t>
            </a:r>
          </a:p>
        </p:txBody>
      </p:sp>
      <p:sp>
        <p:nvSpPr>
          <p:cNvPr id="4" name="Rectangle 3"/>
          <p:cNvSpPr txBox="1">
            <a:spLocks noChangeArrowheads="1"/>
          </p:cNvSpPr>
          <p:nvPr/>
        </p:nvSpPr>
        <p:spPr bwMode="auto">
          <a:xfrm>
            <a:off x="694519" y="5532997"/>
            <a:ext cx="7920880"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accent2"/>
              </a:buClr>
              <a:buNone/>
              <a:defRPr sz="1800" b="0" i="0">
                <a:solidFill>
                  <a:schemeClr val="accent2"/>
                </a:solidFill>
                <a:latin typeface="TradeGothic Bold"/>
                <a:ea typeface="+mn-ea"/>
                <a:cs typeface="TradeGothic Bold"/>
              </a:defRPr>
            </a:lvl1pPr>
            <a:lvl2pPr marL="742950" indent="-285750" algn="l" rtl="0" eaLnBrk="0" fontAlgn="base" hangingPunct="0">
              <a:spcBef>
                <a:spcPct val="20000"/>
              </a:spcBef>
              <a:spcAft>
                <a:spcPct val="0"/>
              </a:spcAft>
              <a:buClr>
                <a:schemeClr val="accent2"/>
              </a:buClr>
              <a:buFont typeface="Times" pitchFamily="1" charset="0"/>
              <a:buChar char="•"/>
              <a:defRPr lang="de-DE" sz="1600" b="0" dirty="0">
                <a:solidFill>
                  <a:schemeClr val="accent2"/>
                </a:solidFill>
                <a:latin typeface="Arial Narrow"/>
                <a:ea typeface="+mn-ea"/>
                <a:cs typeface="Arial Narrow"/>
              </a:defRPr>
            </a:lvl2pPr>
            <a:lvl3pPr marL="1143000" indent="-228600" algn="l" rtl="0" eaLnBrk="0" fontAlgn="base" hangingPunct="0">
              <a:spcBef>
                <a:spcPct val="20000"/>
              </a:spcBef>
              <a:spcAft>
                <a:spcPct val="0"/>
              </a:spcAft>
              <a:buFont typeface="Arial" pitchFamily="34" charset="0"/>
              <a:buChar char="•"/>
              <a:defRPr sz="1600">
                <a:solidFill>
                  <a:srgbClr val="004575"/>
                </a:solidFill>
                <a:latin typeface="Arial Narrow"/>
                <a:ea typeface="+mn-ea"/>
                <a:cs typeface="Arial Narrow"/>
              </a:defRPr>
            </a:lvl3pPr>
            <a:lvl4pPr marL="1600200" indent="-228600" algn="l" rtl="0" eaLnBrk="0" fontAlgn="base" hangingPunct="0">
              <a:spcBef>
                <a:spcPct val="20000"/>
              </a:spcBef>
              <a:spcAft>
                <a:spcPct val="0"/>
              </a:spcAft>
              <a:buClr>
                <a:schemeClr val="accent2"/>
              </a:buClr>
              <a:buChar char="–"/>
              <a:defRPr sz="2000">
                <a:solidFill>
                  <a:schemeClr val="accent2"/>
                </a:solidFill>
                <a:latin typeface="Arial Narrow"/>
                <a:ea typeface="+mn-ea"/>
                <a:cs typeface="Arial Narrow"/>
              </a:defRPr>
            </a:lvl4pPr>
            <a:lvl5pPr marL="2057400" indent="-228600" algn="l" rtl="0" eaLnBrk="0" fontAlgn="base" hangingPunct="0">
              <a:spcBef>
                <a:spcPct val="20000"/>
              </a:spcBef>
              <a:spcAft>
                <a:spcPct val="0"/>
              </a:spcAft>
              <a:buChar char="»"/>
              <a:defRPr sz="2000">
                <a:solidFill>
                  <a:schemeClr val="bg2"/>
                </a:solidFill>
                <a:latin typeface="Arial Narrow"/>
                <a:ea typeface="+mn-ea"/>
                <a:cs typeface="Arial Narrow"/>
              </a:defRPr>
            </a:lvl5pPr>
            <a:lvl6pPr marL="2514600" indent="-228600" algn="l" rtl="0" fontAlgn="base">
              <a:spcBef>
                <a:spcPct val="20000"/>
              </a:spcBef>
              <a:spcAft>
                <a:spcPct val="0"/>
              </a:spcAft>
              <a:buChar char="»"/>
              <a:defRPr>
                <a:solidFill>
                  <a:schemeClr val="bg2"/>
                </a:solidFill>
                <a:latin typeface="+mn-lt"/>
                <a:ea typeface="+mn-ea"/>
              </a:defRPr>
            </a:lvl6pPr>
            <a:lvl7pPr marL="2971800" indent="-228600" algn="l" rtl="0" fontAlgn="base">
              <a:spcBef>
                <a:spcPct val="20000"/>
              </a:spcBef>
              <a:spcAft>
                <a:spcPct val="0"/>
              </a:spcAft>
              <a:buChar char="»"/>
              <a:defRPr>
                <a:solidFill>
                  <a:schemeClr val="bg2"/>
                </a:solidFill>
                <a:latin typeface="+mn-lt"/>
                <a:ea typeface="+mn-ea"/>
              </a:defRPr>
            </a:lvl7pPr>
            <a:lvl8pPr marL="3429000" indent="-228600" algn="l" rtl="0" fontAlgn="base">
              <a:spcBef>
                <a:spcPct val="20000"/>
              </a:spcBef>
              <a:spcAft>
                <a:spcPct val="0"/>
              </a:spcAft>
              <a:buChar char="»"/>
              <a:defRPr>
                <a:solidFill>
                  <a:schemeClr val="bg2"/>
                </a:solidFill>
                <a:latin typeface="+mn-lt"/>
                <a:ea typeface="+mn-ea"/>
              </a:defRPr>
            </a:lvl8pPr>
            <a:lvl9pPr marL="3886200" indent="-228600" algn="l" rtl="0" fontAlgn="base">
              <a:spcBef>
                <a:spcPct val="20000"/>
              </a:spcBef>
              <a:spcAft>
                <a:spcPct val="0"/>
              </a:spcAft>
              <a:buChar char="»"/>
              <a:defRPr>
                <a:solidFill>
                  <a:schemeClr val="bg2"/>
                </a:solidFill>
                <a:latin typeface="+mn-lt"/>
                <a:ea typeface="+mn-ea"/>
              </a:defRPr>
            </a:lvl9pPr>
          </a:lstStyle>
          <a:p>
            <a:pPr lvl="0"/>
            <a:r>
              <a:rPr lang="de-DE" dirty="0">
                <a:solidFill>
                  <a:schemeClr val="accent1"/>
                </a:solidFill>
                <a:latin typeface="Arial" panose="020B0604020202020204" pitchFamily="34" charset="0"/>
                <a:cs typeface="Arial" panose="020B0604020202020204" pitchFamily="34" charset="0"/>
              </a:rPr>
              <a:t>Regionalbüro Ost, Fachverband Biogas e.V.</a:t>
            </a:r>
          </a:p>
        </p:txBody>
      </p:sp>
      <p:sp>
        <p:nvSpPr>
          <p:cNvPr id="5" name="Rectangle 3"/>
          <p:cNvSpPr txBox="1">
            <a:spLocks noChangeArrowheads="1"/>
          </p:cNvSpPr>
          <p:nvPr/>
        </p:nvSpPr>
        <p:spPr bwMode="auto">
          <a:xfrm>
            <a:off x="533293" y="13150"/>
            <a:ext cx="8549640" cy="57606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342900" indent="-342900" algn="l" rtl="0" eaLnBrk="0" fontAlgn="base" hangingPunct="0">
              <a:spcBef>
                <a:spcPct val="20000"/>
              </a:spcBef>
              <a:spcAft>
                <a:spcPct val="0"/>
              </a:spcAft>
              <a:buClr>
                <a:schemeClr val="accent2"/>
              </a:buClr>
              <a:buChar char="•"/>
              <a:defRPr sz="1800" b="0">
                <a:solidFill>
                  <a:schemeClr val="accent2"/>
                </a:solidFill>
                <a:latin typeface="Arial Narrow"/>
                <a:ea typeface="+mn-ea"/>
                <a:cs typeface="Arial Narrow"/>
              </a:defRPr>
            </a:lvl1pPr>
            <a:lvl2pPr marL="742950" indent="-285750" algn="l" rtl="0" eaLnBrk="0" fontAlgn="base" hangingPunct="0">
              <a:spcBef>
                <a:spcPct val="20000"/>
              </a:spcBef>
              <a:spcAft>
                <a:spcPct val="0"/>
              </a:spcAft>
              <a:buClr>
                <a:schemeClr val="accent2"/>
              </a:buClr>
              <a:buFont typeface="Times" pitchFamily="1" charset="0"/>
              <a:buChar char="•"/>
              <a:defRPr lang="de-DE" sz="1600" b="0" dirty="0">
                <a:solidFill>
                  <a:schemeClr val="accent2"/>
                </a:solidFill>
                <a:latin typeface="Arial Narrow"/>
                <a:ea typeface="+mn-ea"/>
                <a:cs typeface="Arial Narrow"/>
              </a:defRPr>
            </a:lvl2pPr>
            <a:lvl3pPr marL="1143000" indent="-228600" algn="l" rtl="0" eaLnBrk="0" fontAlgn="base" hangingPunct="0">
              <a:spcBef>
                <a:spcPct val="20000"/>
              </a:spcBef>
              <a:spcAft>
                <a:spcPct val="0"/>
              </a:spcAft>
              <a:buFont typeface="Arial" pitchFamily="34" charset="0"/>
              <a:buChar char="•"/>
              <a:defRPr sz="1600">
                <a:solidFill>
                  <a:srgbClr val="004575"/>
                </a:solidFill>
                <a:latin typeface="Arial Narrow"/>
                <a:ea typeface="+mn-ea"/>
                <a:cs typeface="Arial Narrow"/>
              </a:defRPr>
            </a:lvl3pPr>
            <a:lvl4pPr marL="1600200" indent="-228600" algn="l" rtl="0" eaLnBrk="0" fontAlgn="base" hangingPunct="0">
              <a:spcBef>
                <a:spcPct val="20000"/>
              </a:spcBef>
              <a:spcAft>
                <a:spcPct val="0"/>
              </a:spcAft>
              <a:buClr>
                <a:schemeClr val="accent2"/>
              </a:buClr>
              <a:buChar char="–"/>
              <a:defRPr sz="2000">
                <a:solidFill>
                  <a:schemeClr val="accent2"/>
                </a:solidFill>
                <a:latin typeface="Arial Narrow"/>
                <a:ea typeface="+mn-ea"/>
                <a:cs typeface="Arial Narrow"/>
              </a:defRPr>
            </a:lvl4pPr>
            <a:lvl5pPr marL="2057400" indent="-228600" algn="l" rtl="0" eaLnBrk="0" fontAlgn="base" hangingPunct="0">
              <a:spcBef>
                <a:spcPct val="20000"/>
              </a:spcBef>
              <a:spcAft>
                <a:spcPct val="0"/>
              </a:spcAft>
              <a:buChar char="»"/>
              <a:defRPr sz="2000">
                <a:solidFill>
                  <a:schemeClr val="bg2"/>
                </a:solidFill>
                <a:latin typeface="Arial Narrow"/>
                <a:ea typeface="+mn-ea"/>
                <a:cs typeface="Arial Narrow"/>
              </a:defRPr>
            </a:lvl5pPr>
            <a:lvl6pPr marL="2514600" indent="-228600" algn="l" rtl="0" fontAlgn="base">
              <a:spcBef>
                <a:spcPct val="20000"/>
              </a:spcBef>
              <a:spcAft>
                <a:spcPct val="0"/>
              </a:spcAft>
              <a:buChar char="»"/>
              <a:defRPr>
                <a:solidFill>
                  <a:schemeClr val="bg2"/>
                </a:solidFill>
                <a:latin typeface="+mn-lt"/>
                <a:ea typeface="+mn-ea"/>
              </a:defRPr>
            </a:lvl6pPr>
            <a:lvl7pPr marL="2971800" indent="-228600" algn="l" rtl="0" fontAlgn="base">
              <a:spcBef>
                <a:spcPct val="20000"/>
              </a:spcBef>
              <a:spcAft>
                <a:spcPct val="0"/>
              </a:spcAft>
              <a:buChar char="»"/>
              <a:defRPr>
                <a:solidFill>
                  <a:schemeClr val="bg2"/>
                </a:solidFill>
                <a:latin typeface="+mn-lt"/>
                <a:ea typeface="+mn-ea"/>
              </a:defRPr>
            </a:lvl7pPr>
            <a:lvl8pPr marL="3429000" indent="-228600" algn="l" rtl="0" fontAlgn="base">
              <a:spcBef>
                <a:spcPct val="20000"/>
              </a:spcBef>
              <a:spcAft>
                <a:spcPct val="0"/>
              </a:spcAft>
              <a:buChar char="»"/>
              <a:defRPr>
                <a:solidFill>
                  <a:schemeClr val="bg2"/>
                </a:solidFill>
                <a:latin typeface="+mn-lt"/>
                <a:ea typeface="+mn-ea"/>
              </a:defRPr>
            </a:lvl8pPr>
            <a:lvl9pPr marL="3886200" indent="-228600" algn="l" rtl="0" fontAlgn="base">
              <a:spcBef>
                <a:spcPct val="20000"/>
              </a:spcBef>
              <a:spcAft>
                <a:spcPct val="0"/>
              </a:spcAft>
              <a:buChar char="»"/>
              <a:defRPr>
                <a:solidFill>
                  <a:schemeClr val="bg2"/>
                </a:solidFill>
                <a:latin typeface="+mn-lt"/>
                <a:ea typeface="+mn-ea"/>
              </a:defRPr>
            </a:lvl9pPr>
          </a:lstStyle>
          <a:p>
            <a:pPr marL="0" indent="0">
              <a:buNone/>
            </a:pPr>
            <a:r>
              <a:rPr lang="de-DE" sz="1600" dirty="0" err="1">
                <a:solidFill>
                  <a:schemeClr val="bg1">
                    <a:lumMod val="50000"/>
                  </a:schemeClr>
                </a:solidFill>
                <a:latin typeface="Arial" panose="020B0604020202020204" pitchFamily="34" charset="0"/>
                <a:cs typeface="Arial" panose="020B0604020202020204" pitchFamily="34" charset="0"/>
              </a:rPr>
              <a:t>MeLa</a:t>
            </a:r>
            <a:r>
              <a:rPr lang="de-DE" sz="1600" dirty="0">
                <a:solidFill>
                  <a:schemeClr val="bg1">
                    <a:lumMod val="50000"/>
                  </a:schemeClr>
                </a:solidFill>
                <a:latin typeface="Arial" panose="020B0604020202020204" pitchFamily="34" charset="0"/>
                <a:cs typeface="Arial" panose="020B0604020202020204" pitchFamily="34" charset="0"/>
              </a:rPr>
              <a:t> |  12. September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DE872-99CA-E54F-FBDC-27B2E9E87611}"/>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4A76452-6812-6F0D-DC86-8C8D4BF9A850}"/>
              </a:ext>
            </a:extLst>
          </p:cNvPr>
          <p:cNvSpPr>
            <a:spLocks noGrp="1"/>
          </p:cNvSpPr>
          <p:nvPr>
            <p:ph type="sldNum" sz="quarter" idx="11"/>
          </p:nvPr>
        </p:nvSpPr>
        <p:spPr/>
        <p:txBody>
          <a:bodyPr/>
          <a:lstStyle/>
          <a:p>
            <a:pPr>
              <a:defRPr/>
            </a:pPr>
            <a:fld id="{12AF9BAD-775A-4C64-ACE3-76CB4F6FA34E}" type="slidenum">
              <a:rPr lang="de-DE" smtClean="0"/>
              <a:pPr>
                <a:defRPr/>
              </a:pPr>
              <a:t>10</a:t>
            </a:fld>
            <a:endParaRPr lang="de-DE" dirty="0"/>
          </a:p>
        </p:txBody>
      </p:sp>
      <p:sp>
        <p:nvSpPr>
          <p:cNvPr id="6" name="Titel 5">
            <a:extLst>
              <a:ext uri="{FF2B5EF4-FFF2-40B4-BE49-F238E27FC236}">
                <a16:creationId xmlns:a16="http://schemas.microsoft.com/office/drawing/2014/main" id="{1F8D0C90-638C-8527-35D1-7CBD3E9EA92A}"/>
              </a:ext>
            </a:extLst>
          </p:cNvPr>
          <p:cNvSpPr>
            <a:spLocks noGrp="1"/>
          </p:cNvSpPr>
          <p:nvPr>
            <p:ph type="title"/>
          </p:nvPr>
        </p:nvSpPr>
        <p:spPr/>
        <p:txBody>
          <a:bodyPr/>
          <a:lstStyle/>
          <a:p>
            <a:r>
              <a:rPr lang="de-DE" sz="2800" dirty="0"/>
              <a:t>Inkrafttreten des „Biomassepakets“ und beihilferechtliche Genehmigung (1)</a:t>
            </a:r>
            <a:endParaRPr lang="de-DE" dirty="0"/>
          </a:p>
        </p:txBody>
      </p:sp>
      <p:grpSp>
        <p:nvGrpSpPr>
          <p:cNvPr id="19" name="Gruppieren 18">
            <a:extLst>
              <a:ext uri="{FF2B5EF4-FFF2-40B4-BE49-F238E27FC236}">
                <a16:creationId xmlns:a16="http://schemas.microsoft.com/office/drawing/2014/main" id="{5AD3E95A-EE9F-4846-E6E7-9840C849FF5E}"/>
              </a:ext>
            </a:extLst>
          </p:cNvPr>
          <p:cNvGrpSpPr/>
          <p:nvPr/>
        </p:nvGrpSpPr>
        <p:grpSpPr>
          <a:xfrm>
            <a:off x="2036680" y="1916989"/>
            <a:ext cx="7943850" cy="4220200"/>
            <a:chOff x="718457" y="1621243"/>
            <a:chExt cx="7943850" cy="4220200"/>
          </a:xfrm>
        </p:grpSpPr>
        <p:cxnSp>
          <p:nvCxnSpPr>
            <p:cNvPr id="20" name="Gerade Verbindung mit Pfeil 19">
              <a:extLst>
                <a:ext uri="{FF2B5EF4-FFF2-40B4-BE49-F238E27FC236}">
                  <a16:creationId xmlns:a16="http://schemas.microsoft.com/office/drawing/2014/main" id="{E063C902-AEA4-0B9E-8D47-1AE3DE0C0462}"/>
                </a:ext>
              </a:extLst>
            </p:cNvPr>
            <p:cNvCxnSpPr>
              <a:cxnSpLocks/>
            </p:cNvCxnSpPr>
            <p:nvPr/>
          </p:nvCxnSpPr>
          <p:spPr>
            <a:xfrm>
              <a:off x="718457" y="2449286"/>
              <a:ext cx="794385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hteck 20">
              <a:extLst>
                <a:ext uri="{FF2B5EF4-FFF2-40B4-BE49-F238E27FC236}">
                  <a16:creationId xmlns:a16="http://schemas.microsoft.com/office/drawing/2014/main" id="{5FFB4CF2-A7D8-846B-D1F9-615960B46334}"/>
                </a:ext>
              </a:extLst>
            </p:cNvPr>
            <p:cNvSpPr/>
            <p:nvPr/>
          </p:nvSpPr>
          <p:spPr>
            <a:xfrm>
              <a:off x="718457" y="1639302"/>
              <a:ext cx="1322614"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31.1.2025 BT</a:t>
              </a:r>
            </a:p>
            <a:p>
              <a:pPr algn="ctr"/>
              <a:r>
                <a:rPr lang="de-DE" sz="1200" b="1" dirty="0">
                  <a:solidFill>
                    <a:schemeClr val="accent1"/>
                  </a:solidFill>
                </a:rPr>
                <a:t>14.2.2025 BR</a:t>
              </a:r>
            </a:p>
            <a:p>
              <a:pPr algn="ctr"/>
              <a:r>
                <a:rPr lang="de-DE" sz="1200" b="1" dirty="0" err="1">
                  <a:solidFill>
                    <a:schemeClr val="accent1"/>
                  </a:solidFill>
                </a:rPr>
                <a:t>BPräs</a:t>
              </a:r>
              <a:endParaRPr lang="de-DE" sz="1200" b="1" dirty="0">
                <a:solidFill>
                  <a:schemeClr val="accent1"/>
                </a:solidFill>
              </a:endParaRPr>
            </a:p>
          </p:txBody>
        </p:sp>
        <p:sp>
          <p:nvSpPr>
            <p:cNvPr id="22" name="Rechteck 21">
              <a:extLst>
                <a:ext uri="{FF2B5EF4-FFF2-40B4-BE49-F238E27FC236}">
                  <a16:creationId xmlns:a16="http://schemas.microsoft.com/office/drawing/2014/main" id="{B27F4126-0179-CF38-267D-8F9D04CB2F71}"/>
                </a:ext>
              </a:extLst>
            </p:cNvPr>
            <p:cNvSpPr/>
            <p:nvPr/>
          </p:nvSpPr>
          <p:spPr>
            <a:xfrm>
              <a:off x="2140279" y="1633972"/>
              <a:ext cx="700892"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BGBl 24.2.25</a:t>
              </a:r>
            </a:p>
          </p:txBody>
        </p:sp>
        <p:cxnSp>
          <p:nvCxnSpPr>
            <p:cNvPr id="23" name="Gerader Verbinder 22">
              <a:extLst>
                <a:ext uri="{FF2B5EF4-FFF2-40B4-BE49-F238E27FC236}">
                  <a16:creationId xmlns:a16="http://schemas.microsoft.com/office/drawing/2014/main" id="{D06231DC-DDDE-A12D-8BDE-7518E0EE9C91}"/>
                </a:ext>
              </a:extLst>
            </p:cNvPr>
            <p:cNvCxnSpPr/>
            <p:nvPr/>
          </p:nvCxnSpPr>
          <p:spPr>
            <a:xfrm>
              <a:off x="2841171" y="2286000"/>
              <a:ext cx="0" cy="310243"/>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4" name="Rechteck 23">
              <a:extLst>
                <a:ext uri="{FF2B5EF4-FFF2-40B4-BE49-F238E27FC236}">
                  <a16:creationId xmlns:a16="http://schemas.microsoft.com/office/drawing/2014/main" id="{32777963-DD76-0C3F-3A3E-F812CD9FFD5B}"/>
                </a:ext>
              </a:extLst>
            </p:cNvPr>
            <p:cNvSpPr/>
            <p:nvPr/>
          </p:nvSpPr>
          <p:spPr>
            <a:xfrm>
              <a:off x="2416115" y="2619395"/>
              <a:ext cx="2217645" cy="7832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dirty="0">
                  <a:solidFill>
                    <a:schemeClr val="accent1"/>
                  </a:solidFill>
                </a:rPr>
                <a:t>Inkrafttreten „Biomassepaket“ (25.2.25):</a:t>
              </a:r>
            </a:p>
            <a:p>
              <a:pPr marL="285750" indent="-285750" algn="ctr">
                <a:buFont typeface="Wingdings" panose="05000000000000000000" pitchFamily="2" charset="2"/>
                <a:buChar char="ü"/>
              </a:pPr>
              <a:r>
                <a:rPr lang="de-DE" sz="1200" b="1" dirty="0">
                  <a:solidFill>
                    <a:schemeClr val="accent1"/>
                  </a:solidFill>
                </a:rPr>
                <a:t>„Maisdeckel“ 30%</a:t>
              </a:r>
            </a:p>
          </p:txBody>
        </p:sp>
        <p:sp>
          <p:nvSpPr>
            <p:cNvPr id="25" name="Rechteck 24">
              <a:extLst>
                <a:ext uri="{FF2B5EF4-FFF2-40B4-BE49-F238E27FC236}">
                  <a16:creationId xmlns:a16="http://schemas.microsoft.com/office/drawing/2014/main" id="{0C26F0FE-09DB-F191-AB7F-50A03B080470}"/>
                </a:ext>
              </a:extLst>
            </p:cNvPr>
            <p:cNvSpPr/>
            <p:nvPr/>
          </p:nvSpPr>
          <p:spPr>
            <a:xfrm>
              <a:off x="4465352" y="1621243"/>
              <a:ext cx="798059" cy="63987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1.4.2025</a:t>
              </a:r>
            </a:p>
          </p:txBody>
        </p:sp>
        <p:sp>
          <p:nvSpPr>
            <p:cNvPr id="26" name="Rechteck 25">
              <a:extLst>
                <a:ext uri="{FF2B5EF4-FFF2-40B4-BE49-F238E27FC236}">
                  <a16:creationId xmlns:a16="http://schemas.microsoft.com/office/drawing/2014/main" id="{FADA0A6E-0956-E71E-AF02-17191529AC47}"/>
                </a:ext>
              </a:extLst>
            </p:cNvPr>
            <p:cNvSpPr/>
            <p:nvPr/>
          </p:nvSpPr>
          <p:spPr>
            <a:xfrm>
              <a:off x="5152687" y="2579916"/>
              <a:ext cx="2019625" cy="32615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dirty="0">
                  <a:solidFill>
                    <a:schemeClr val="accent1"/>
                  </a:solidFill>
                </a:rPr>
                <a:t>Beihilferechtliche Genehmigung:</a:t>
              </a:r>
            </a:p>
            <a:p>
              <a:r>
                <a:rPr lang="de-DE" sz="1200" b="1" dirty="0">
                  <a:solidFill>
                    <a:schemeClr val="accent1"/>
                  </a:solidFill>
                </a:rPr>
                <a:t>Anwendbarkeit des „Biomassepakets“ erst nach Genehmigung und nach Maßgabe der Genehmigung, z.B.</a:t>
              </a:r>
            </a:p>
            <a:p>
              <a:pPr marL="285750" indent="-285750">
                <a:spcBef>
                  <a:spcPts val="600"/>
                </a:spcBef>
                <a:buFont typeface="Arial" panose="020B0604020202020204" pitchFamily="34" charset="0"/>
                <a:buChar char="•"/>
              </a:pPr>
              <a:r>
                <a:rPr lang="de-DE" sz="1200" b="1" dirty="0">
                  <a:solidFill>
                    <a:schemeClr val="accent1"/>
                  </a:solidFill>
                </a:rPr>
                <a:t>Erhöhtes Volumen</a:t>
              </a:r>
            </a:p>
            <a:p>
              <a:pPr marL="285750" indent="-285750">
                <a:buFont typeface="Arial" panose="020B0604020202020204" pitchFamily="34" charset="0"/>
                <a:buChar char="•"/>
              </a:pPr>
              <a:r>
                <a:rPr lang="de-DE" sz="1200" b="1" dirty="0" err="1">
                  <a:solidFill>
                    <a:schemeClr val="accent1"/>
                  </a:solidFill>
                </a:rPr>
                <a:t>FlexZuschlag</a:t>
              </a:r>
              <a:r>
                <a:rPr lang="de-DE" sz="1200" b="1" dirty="0">
                  <a:solidFill>
                    <a:schemeClr val="accent1"/>
                  </a:solidFill>
                </a:rPr>
                <a:t> 100€</a:t>
              </a:r>
            </a:p>
            <a:p>
              <a:pPr marL="285750" indent="-285750">
                <a:buFont typeface="Arial" panose="020B0604020202020204" pitchFamily="34" charset="0"/>
                <a:buChar char="•"/>
              </a:pPr>
              <a:r>
                <a:rPr lang="de-DE" sz="1200" b="1" dirty="0">
                  <a:solidFill>
                    <a:schemeClr val="accent1"/>
                  </a:solidFill>
                </a:rPr>
                <a:t>Betriebsviertel-stunden</a:t>
              </a:r>
            </a:p>
            <a:p>
              <a:pPr marL="285750" indent="-285750">
                <a:buFont typeface="Arial" panose="020B0604020202020204" pitchFamily="34" charset="0"/>
                <a:buChar char="•"/>
              </a:pPr>
              <a:r>
                <a:rPr lang="de-DE" sz="1200" b="1" dirty="0">
                  <a:solidFill>
                    <a:schemeClr val="accent1"/>
                  </a:solidFill>
                </a:rPr>
                <a:t>12 Jahre Anschlussförderung</a:t>
              </a:r>
            </a:p>
            <a:p>
              <a:pPr marL="285750" indent="-285750">
                <a:buFont typeface="Arial" panose="020B0604020202020204" pitchFamily="34" charset="0"/>
                <a:buChar char="•"/>
              </a:pPr>
              <a:r>
                <a:rPr lang="de-DE" sz="1200" b="1" dirty="0">
                  <a:solidFill>
                    <a:schemeClr val="accent1"/>
                  </a:solidFill>
                </a:rPr>
                <a:t>Neues Zuschlags-verfahren (Wärme-einrichtung)</a:t>
              </a:r>
            </a:p>
          </p:txBody>
        </p:sp>
        <p:cxnSp>
          <p:nvCxnSpPr>
            <p:cNvPr id="27" name="Gerader Verbinder 26">
              <a:extLst>
                <a:ext uri="{FF2B5EF4-FFF2-40B4-BE49-F238E27FC236}">
                  <a16:creationId xmlns:a16="http://schemas.microsoft.com/office/drawing/2014/main" id="{8B8DE476-BBA9-4424-3A20-D61C2B7AB4DD}"/>
                </a:ext>
              </a:extLst>
            </p:cNvPr>
            <p:cNvCxnSpPr/>
            <p:nvPr/>
          </p:nvCxnSpPr>
          <p:spPr>
            <a:xfrm>
              <a:off x="6124750" y="2253673"/>
              <a:ext cx="0" cy="310243"/>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8" name="Rechteck 27">
              <a:extLst>
                <a:ext uri="{FF2B5EF4-FFF2-40B4-BE49-F238E27FC236}">
                  <a16:creationId xmlns:a16="http://schemas.microsoft.com/office/drawing/2014/main" id="{A375E357-EF3C-AEFC-5864-B1C8A153B59D}"/>
                </a:ext>
              </a:extLst>
            </p:cNvPr>
            <p:cNvSpPr/>
            <p:nvPr/>
          </p:nvSpPr>
          <p:spPr>
            <a:xfrm>
              <a:off x="7452972" y="1639302"/>
              <a:ext cx="929706"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1.10.2025</a:t>
              </a:r>
            </a:p>
          </p:txBody>
        </p:sp>
      </p:grpSp>
      <p:cxnSp>
        <p:nvCxnSpPr>
          <p:cNvPr id="31" name="Gerader Verbinder 30">
            <a:extLst>
              <a:ext uri="{FF2B5EF4-FFF2-40B4-BE49-F238E27FC236}">
                <a16:creationId xmlns:a16="http://schemas.microsoft.com/office/drawing/2014/main" id="{0102B1D4-AF7F-627A-46DD-7B43049B94A0}"/>
              </a:ext>
            </a:extLst>
          </p:cNvPr>
          <p:cNvCxnSpPr>
            <a:cxnSpLocks/>
          </p:cNvCxnSpPr>
          <p:nvPr/>
        </p:nvCxnSpPr>
        <p:spPr>
          <a:xfrm>
            <a:off x="6118312" y="2557584"/>
            <a:ext cx="0" cy="365722"/>
          </a:xfrm>
          <a:prstGeom prst="line">
            <a:avLst/>
          </a:prstGeom>
          <a:ln w="38100">
            <a:solidFill>
              <a:schemeClr val="accent2"/>
            </a:solidFill>
          </a:ln>
        </p:spPr>
        <p:style>
          <a:lnRef idx="1">
            <a:schemeClr val="accent6"/>
          </a:lnRef>
          <a:fillRef idx="0">
            <a:schemeClr val="accent6"/>
          </a:fillRef>
          <a:effectRef idx="0">
            <a:schemeClr val="accent6"/>
          </a:effectRef>
          <a:fontRef idx="minor">
            <a:schemeClr val="tx1"/>
          </a:fontRef>
        </p:style>
      </p:cxnSp>
      <p:cxnSp>
        <p:nvCxnSpPr>
          <p:cNvPr id="32" name="Gerader Verbinder 31">
            <a:extLst>
              <a:ext uri="{FF2B5EF4-FFF2-40B4-BE49-F238E27FC236}">
                <a16:creationId xmlns:a16="http://schemas.microsoft.com/office/drawing/2014/main" id="{E405933D-A9B6-18D7-3AF7-5B0A22C89C20}"/>
              </a:ext>
            </a:extLst>
          </p:cNvPr>
          <p:cNvCxnSpPr>
            <a:cxnSpLocks/>
          </p:cNvCxnSpPr>
          <p:nvPr/>
        </p:nvCxnSpPr>
        <p:spPr>
          <a:xfrm>
            <a:off x="9166922" y="2596733"/>
            <a:ext cx="0" cy="326573"/>
          </a:xfrm>
          <a:prstGeom prst="line">
            <a:avLst/>
          </a:prstGeom>
          <a:ln w="38100">
            <a:solidFill>
              <a:srgbClr val="AEC90B"/>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31675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6B934-CB12-DAB3-0385-8E016A882B37}"/>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6FD2141-E7BD-89BD-AF9E-4C9F22BB84F2}"/>
              </a:ext>
            </a:extLst>
          </p:cNvPr>
          <p:cNvSpPr>
            <a:spLocks noGrp="1"/>
          </p:cNvSpPr>
          <p:nvPr>
            <p:ph type="sldNum" sz="quarter" idx="11"/>
          </p:nvPr>
        </p:nvSpPr>
        <p:spPr/>
        <p:txBody>
          <a:bodyPr/>
          <a:lstStyle/>
          <a:p>
            <a:pPr>
              <a:defRPr/>
            </a:pPr>
            <a:fld id="{12AF9BAD-775A-4C64-ACE3-76CB4F6FA34E}" type="slidenum">
              <a:rPr lang="de-DE" smtClean="0"/>
              <a:pPr>
                <a:defRPr/>
              </a:pPr>
              <a:t>11</a:t>
            </a:fld>
            <a:endParaRPr lang="de-DE" dirty="0"/>
          </a:p>
        </p:txBody>
      </p:sp>
      <p:sp>
        <p:nvSpPr>
          <p:cNvPr id="6" name="Titel 5">
            <a:extLst>
              <a:ext uri="{FF2B5EF4-FFF2-40B4-BE49-F238E27FC236}">
                <a16:creationId xmlns:a16="http://schemas.microsoft.com/office/drawing/2014/main" id="{809B6AF8-7AFE-CFBB-F17F-11091D2C8CB7}"/>
              </a:ext>
            </a:extLst>
          </p:cNvPr>
          <p:cNvSpPr>
            <a:spLocks noGrp="1"/>
          </p:cNvSpPr>
          <p:nvPr>
            <p:ph type="title"/>
          </p:nvPr>
        </p:nvSpPr>
        <p:spPr/>
        <p:txBody>
          <a:bodyPr/>
          <a:lstStyle/>
          <a:p>
            <a:r>
              <a:rPr lang="de-DE" sz="2800" dirty="0"/>
              <a:t>Inkrafttreten des „Biomassepakets“ und beihilferechtliche Genehmigung (2)</a:t>
            </a:r>
            <a:endParaRPr lang="de-DE" dirty="0"/>
          </a:p>
        </p:txBody>
      </p:sp>
      <p:grpSp>
        <p:nvGrpSpPr>
          <p:cNvPr id="19" name="Gruppieren 18">
            <a:extLst>
              <a:ext uri="{FF2B5EF4-FFF2-40B4-BE49-F238E27FC236}">
                <a16:creationId xmlns:a16="http://schemas.microsoft.com/office/drawing/2014/main" id="{5C124AA4-D95B-5D78-877A-8C09EFBCCD76}"/>
              </a:ext>
            </a:extLst>
          </p:cNvPr>
          <p:cNvGrpSpPr/>
          <p:nvPr/>
        </p:nvGrpSpPr>
        <p:grpSpPr>
          <a:xfrm>
            <a:off x="2036680" y="1916989"/>
            <a:ext cx="8163776" cy="4220200"/>
            <a:chOff x="718457" y="1621243"/>
            <a:chExt cx="8163776" cy="4220200"/>
          </a:xfrm>
        </p:grpSpPr>
        <p:cxnSp>
          <p:nvCxnSpPr>
            <p:cNvPr id="20" name="Gerade Verbindung mit Pfeil 19">
              <a:extLst>
                <a:ext uri="{FF2B5EF4-FFF2-40B4-BE49-F238E27FC236}">
                  <a16:creationId xmlns:a16="http://schemas.microsoft.com/office/drawing/2014/main" id="{3CC7E9E1-C2E4-34F3-673E-7512F38BAAA0}"/>
                </a:ext>
              </a:extLst>
            </p:cNvPr>
            <p:cNvCxnSpPr>
              <a:cxnSpLocks/>
            </p:cNvCxnSpPr>
            <p:nvPr/>
          </p:nvCxnSpPr>
          <p:spPr>
            <a:xfrm>
              <a:off x="718457" y="2449286"/>
              <a:ext cx="794385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hteck 20">
              <a:extLst>
                <a:ext uri="{FF2B5EF4-FFF2-40B4-BE49-F238E27FC236}">
                  <a16:creationId xmlns:a16="http://schemas.microsoft.com/office/drawing/2014/main" id="{8185E130-69EC-54BA-1F5E-122743A90186}"/>
                </a:ext>
              </a:extLst>
            </p:cNvPr>
            <p:cNvSpPr/>
            <p:nvPr/>
          </p:nvSpPr>
          <p:spPr>
            <a:xfrm>
              <a:off x="718457" y="1639302"/>
              <a:ext cx="1322614"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31.1.2025 BT</a:t>
              </a:r>
            </a:p>
            <a:p>
              <a:pPr algn="ctr"/>
              <a:r>
                <a:rPr lang="de-DE" sz="1200" b="1" dirty="0">
                  <a:solidFill>
                    <a:schemeClr val="accent1"/>
                  </a:solidFill>
                </a:rPr>
                <a:t>14.2.2025 BR</a:t>
              </a:r>
            </a:p>
            <a:p>
              <a:pPr algn="ctr"/>
              <a:r>
                <a:rPr lang="de-DE" sz="1200" b="1" dirty="0" err="1">
                  <a:solidFill>
                    <a:schemeClr val="accent1"/>
                  </a:solidFill>
                </a:rPr>
                <a:t>BPräs</a:t>
              </a:r>
              <a:endParaRPr lang="de-DE" sz="1200" b="1" dirty="0">
                <a:solidFill>
                  <a:schemeClr val="accent1"/>
                </a:solidFill>
              </a:endParaRPr>
            </a:p>
          </p:txBody>
        </p:sp>
        <p:cxnSp>
          <p:nvCxnSpPr>
            <p:cNvPr id="23" name="Gerader Verbinder 22">
              <a:extLst>
                <a:ext uri="{FF2B5EF4-FFF2-40B4-BE49-F238E27FC236}">
                  <a16:creationId xmlns:a16="http://schemas.microsoft.com/office/drawing/2014/main" id="{A103A09D-A583-E42A-C08D-E452DC1DCEFC}"/>
                </a:ext>
              </a:extLst>
            </p:cNvPr>
            <p:cNvCxnSpPr/>
            <p:nvPr/>
          </p:nvCxnSpPr>
          <p:spPr>
            <a:xfrm>
              <a:off x="2841171" y="2286000"/>
              <a:ext cx="0" cy="310243"/>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5" name="Rechteck 24">
              <a:extLst>
                <a:ext uri="{FF2B5EF4-FFF2-40B4-BE49-F238E27FC236}">
                  <a16:creationId xmlns:a16="http://schemas.microsoft.com/office/drawing/2014/main" id="{42672EE5-413B-C1F8-0D57-9ECCFDC777E1}"/>
                </a:ext>
              </a:extLst>
            </p:cNvPr>
            <p:cNvSpPr/>
            <p:nvPr/>
          </p:nvSpPr>
          <p:spPr>
            <a:xfrm>
              <a:off x="4465352" y="1621243"/>
              <a:ext cx="798059" cy="63987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1.4.2025</a:t>
              </a:r>
            </a:p>
          </p:txBody>
        </p:sp>
        <p:sp>
          <p:nvSpPr>
            <p:cNvPr id="26" name="Rechteck 25">
              <a:extLst>
                <a:ext uri="{FF2B5EF4-FFF2-40B4-BE49-F238E27FC236}">
                  <a16:creationId xmlns:a16="http://schemas.microsoft.com/office/drawing/2014/main" id="{E9FB4ADA-D648-7018-F690-042D524BD5AB}"/>
                </a:ext>
              </a:extLst>
            </p:cNvPr>
            <p:cNvSpPr/>
            <p:nvPr/>
          </p:nvSpPr>
          <p:spPr>
            <a:xfrm>
              <a:off x="5152687" y="2579916"/>
              <a:ext cx="2019625" cy="32615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dirty="0">
                  <a:solidFill>
                    <a:schemeClr val="accent1"/>
                  </a:solidFill>
                </a:rPr>
                <a:t>Beihilferechtliche Genehmigung:</a:t>
              </a:r>
            </a:p>
            <a:p>
              <a:r>
                <a:rPr lang="de-DE" sz="1200" b="1" dirty="0">
                  <a:solidFill>
                    <a:schemeClr val="accent1"/>
                  </a:solidFill>
                </a:rPr>
                <a:t>Anwendbarkeit des „Biomassepakets“ erst nach Genehmigung und nach Maßgabe der Genehmigung, z.B.</a:t>
              </a:r>
            </a:p>
            <a:p>
              <a:pPr marL="285750" indent="-285750">
                <a:spcBef>
                  <a:spcPts val="600"/>
                </a:spcBef>
                <a:buFont typeface="Arial" panose="020B0604020202020204" pitchFamily="34" charset="0"/>
                <a:buChar char="•"/>
              </a:pPr>
              <a:r>
                <a:rPr lang="de-DE" sz="1200" b="1" dirty="0">
                  <a:solidFill>
                    <a:schemeClr val="accent1"/>
                  </a:solidFill>
                </a:rPr>
                <a:t>Erhöhtes Volumen</a:t>
              </a:r>
            </a:p>
            <a:p>
              <a:pPr marL="285750" indent="-285750">
                <a:buFont typeface="Arial" panose="020B0604020202020204" pitchFamily="34" charset="0"/>
                <a:buChar char="•"/>
              </a:pPr>
              <a:r>
                <a:rPr lang="de-DE" sz="1200" b="1" dirty="0" err="1">
                  <a:solidFill>
                    <a:schemeClr val="accent1"/>
                  </a:solidFill>
                </a:rPr>
                <a:t>FlexZuschlag</a:t>
              </a:r>
              <a:r>
                <a:rPr lang="de-DE" sz="1200" b="1" dirty="0">
                  <a:solidFill>
                    <a:schemeClr val="accent1"/>
                  </a:solidFill>
                </a:rPr>
                <a:t> 100 €</a:t>
              </a:r>
            </a:p>
            <a:p>
              <a:pPr marL="285750" indent="-285750">
                <a:buFont typeface="Arial" panose="020B0604020202020204" pitchFamily="34" charset="0"/>
                <a:buChar char="•"/>
              </a:pPr>
              <a:r>
                <a:rPr lang="de-DE" sz="1200" b="1" dirty="0">
                  <a:solidFill>
                    <a:schemeClr val="accent1"/>
                  </a:solidFill>
                </a:rPr>
                <a:t>Betriebsviertel-stunden</a:t>
              </a:r>
            </a:p>
            <a:p>
              <a:pPr marL="285750" indent="-285750">
                <a:buFont typeface="Arial" panose="020B0604020202020204" pitchFamily="34" charset="0"/>
                <a:buChar char="•"/>
              </a:pPr>
              <a:r>
                <a:rPr lang="de-DE" sz="1200" b="1" dirty="0">
                  <a:solidFill>
                    <a:schemeClr val="accent1"/>
                  </a:solidFill>
                </a:rPr>
                <a:t>12 Jahre Anschlussförderung</a:t>
              </a:r>
            </a:p>
            <a:p>
              <a:pPr marL="285750" indent="-285750">
                <a:buFont typeface="Arial" panose="020B0604020202020204" pitchFamily="34" charset="0"/>
                <a:buChar char="•"/>
              </a:pPr>
              <a:r>
                <a:rPr lang="de-DE" sz="1200" b="1" dirty="0">
                  <a:solidFill>
                    <a:schemeClr val="accent1"/>
                  </a:solidFill>
                </a:rPr>
                <a:t>Neues Zuschlags-verfahren (Wärme-einrichtung)</a:t>
              </a:r>
            </a:p>
          </p:txBody>
        </p:sp>
        <p:cxnSp>
          <p:nvCxnSpPr>
            <p:cNvPr id="27" name="Gerader Verbinder 26">
              <a:extLst>
                <a:ext uri="{FF2B5EF4-FFF2-40B4-BE49-F238E27FC236}">
                  <a16:creationId xmlns:a16="http://schemas.microsoft.com/office/drawing/2014/main" id="{05B7AEB4-98CF-E54B-146F-2AB39A214082}"/>
                </a:ext>
              </a:extLst>
            </p:cNvPr>
            <p:cNvCxnSpPr/>
            <p:nvPr/>
          </p:nvCxnSpPr>
          <p:spPr>
            <a:xfrm>
              <a:off x="6124750" y="2253673"/>
              <a:ext cx="0" cy="310243"/>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8" name="Rechteck 27">
              <a:extLst>
                <a:ext uri="{FF2B5EF4-FFF2-40B4-BE49-F238E27FC236}">
                  <a16:creationId xmlns:a16="http://schemas.microsoft.com/office/drawing/2014/main" id="{3F368699-0FFE-04C5-7EF8-C43C560458C0}"/>
                </a:ext>
              </a:extLst>
            </p:cNvPr>
            <p:cNvSpPr/>
            <p:nvPr/>
          </p:nvSpPr>
          <p:spPr>
            <a:xfrm>
              <a:off x="7452972" y="1639302"/>
              <a:ext cx="929706"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1.10.2025</a:t>
              </a:r>
            </a:p>
          </p:txBody>
        </p:sp>
        <p:sp>
          <p:nvSpPr>
            <p:cNvPr id="29" name="Rechteck 28">
              <a:extLst>
                <a:ext uri="{FF2B5EF4-FFF2-40B4-BE49-F238E27FC236}">
                  <a16:creationId xmlns:a16="http://schemas.microsoft.com/office/drawing/2014/main" id="{8E290061-48F0-D79C-313B-F0AE118ED5AA}"/>
                </a:ext>
              </a:extLst>
            </p:cNvPr>
            <p:cNvSpPr/>
            <p:nvPr/>
          </p:nvSpPr>
          <p:spPr>
            <a:xfrm>
              <a:off x="2359555" y="3672418"/>
              <a:ext cx="2448263" cy="2161434"/>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dirty="0">
                  <a:solidFill>
                    <a:schemeClr val="accent1"/>
                  </a:solidFill>
                </a:rPr>
                <a:t>Biomassepaket zwar in Kraft, aber erhöhtes Volumen wegen Genehmigungsvorbehalt nicht anwendbar: </a:t>
              </a:r>
            </a:p>
            <a:p>
              <a:pPr>
                <a:spcBef>
                  <a:spcPts val="600"/>
                </a:spcBef>
              </a:pPr>
              <a:r>
                <a:rPr lang="de-DE" sz="1200" b="1" dirty="0">
                  <a:solidFill>
                    <a:schemeClr val="accent1"/>
                  </a:solidFill>
                </a:rPr>
                <a:t>Volumen: ca. 178 MW</a:t>
              </a:r>
            </a:p>
            <a:p>
              <a:pPr algn="r"/>
              <a:endParaRPr lang="de-DE" sz="1200" b="1" dirty="0">
                <a:solidFill>
                  <a:schemeClr val="accent1"/>
                </a:solidFill>
              </a:endParaRPr>
            </a:p>
            <a:p>
              <a:endParaRPr lang="de-DE" sz="1200" b="1" dirty="0">
                <a:solidFill>
                  <a:schemeClr val="accent1"/>
                </a:solidFill>
              </a:endParaRPr>
            </a:p>
            <a:p>
              <a:r>
                <a:rPr lang="de-DE" sz="1200" b="1" dirty="0">
                  <a:solidFill>
                    <a:schemeClr val="accent1"/>
                  </a:solidFill>
                </a:rPr>
                <a:t>Gebotshöchstwerte: Festlegung BNetzA 2025 wie im Jahr 2024</a:t>
              </a:r>
            </a:p>
          </p:txBody>
        </p:sp>
        <p:sp>
          <p:nvSpPr>
            <p:cNvPr id="30" name="Rechteck 29">
              <a:extLst>
                <a:ext uri="{FF2B5EF4-FFF2-40B4-BE49-F238E27FC236}">
                  <a16:creationId xmlns:a16="http://schemas.microsoft.com/office/drawing/2014/main" id="{4643BA96-00DE-3BE7-AC68-28B1F9F1595A}"/>
                </a:ext>
              </a:extLst>
            </p:cNvPr>
            <p:cNvSpPr/>
            <p:nvPr/>
          </p:nvSpPr>
          <p:spPr>
            <a:xfrm>
              <a:off x="7323881" y="2619234"/>
              <a:ext cx="1558352" cy="3214615"/>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200" b="1" dirty="0">
                  <a:solidFill>
                    <a:schemeClr val="accent1"/>
                  </a:solidFill>
                </a:rPr>
                <a:t>Volumen: </a:t>
              </a:r>
            </a:p>
            <a:p>
              <a:pPr algn="r"/>
              <a:r>
                <a:rPr lang="de-DE" sz="1200" b="1" dirty="0">
                  <a:solidFill>
                    <a:schemeClr val="accent1"/>
                  </a:solidFill>
                </a:rPr>
                <a:t>650 MW + 174 MW = 824 MW</a:t>
              </a:r>
            </a:p>
            <a:p>
              <a:endParaRPr lang="de-DE" sz="1200" b="1" dirty="0">
                <a:solidFill>
                  <a:schemeClr val="accent1"/>
                </a:solidFill>
              </a:endParaRPr>
            </a:p>
            <a:p>
              <a:r>
                <a:rPr lang="de-DE" sz="1200" b="1" dirty="0">
                  <a:solidFill>
                    <a:schemeClr val="accent1"/>
                  </a:solidFill>
                </a:rPr>
                <a:t>Gebotshöchst-werte: Festlegung BNetzA 2025 wie im Jahr 2024</a:t>
              </a:r>
            </a:p>
          </p:txBody>
        </p:sp>
      </p:grpSp>
      <p:cxnSp>
        <p:nvCxnSpPr>
          <p:cNvPr id="31" name="Gerader Verbinder 30">
            <a:extLst>
              <a:ext uri="{FF2B5EF4-FFF2-40B4-BE49-F238E27FC236}">
                <a16:creationId xmlns:a16="http://schemas.microsoft.com/office/drawing/2014/main" id="{37258641-A159-BF17-CE60-AD9193A33787}"/>
              </a:ext>
            </a:extLst>
          </p:cNvPr>
          <p:cNvCxnSpPr>
            <a:cxnSpLocks/>
          </p:cNvCxnSpPr>
          <p:nvPr/>
        </p:nvCxnSpPr>
        <p:spPr>
          <a:xfrm>
            <a:off x="6118312" y="2557584"/>
            <a:ext cx="0" cy="1398578"/>
          </a:xfrm>
          <a:prstGeom prst="line">
            <a:avLst/>
          </a:prstGeom>
          <a:ln w="38100">
            <a:solidFill>
              <a:schemeClr val="accent2"/>
            </a:solidFill>
          </a:ln>
        </p:spPr>
        <p:style>
          <a:lnRef idx="1">
            <a:schemeClr val="accent6"/>
          </a:lnRef>
          <a:fillRef idx="0">
            <a:schemeClr val="accent6"/>
          </a:fillRef>
          <a:effectRef idx="0">
            <a:schemeClr val="accent6"/>
          </a:effectRef>
          <a:fontRef idx="minor">
            <a:schemeClr val="tx1"/>
          </a:fontRef>
        </p:style>
      </p:cxnSp>
      <p:cxnSp>
        <p:nvCxnSpPr>
          <p:cNvPr id="32" name="Gerader Verbinder 31">
            <a:extLst>
              <a:ext uri="{FF2B5EF4-FFF2-40B4-BE49-F238E27FC236}">
                <a16:creationId xmlns:a16="http://schemas.microsoft.com/office/drawing/2014/main" id="{78841FE5-4BD3-B1BC-912C-29504FB63D79}"/>
              </a:ext>
            </a:extLst>
          </p:cNvPr>
          <p:cNvCxnSpPr>
            <a:cxnSpLocks/>
          </p:cNvCxnSpPr>
          <p:nvPr/>
        </p:nvCxnSpPr>
        <p:spPr>
          <a:xfrm>
            <a:off x="9166922" y="2596733"/>
            <a:ext cx="0" cy="326573"/>
          </a:xfrm>
          <a:prstGeom prst="line">
            <a:avLst/>
          </a:prstGeom>
          <a:ln w="38100">
            <a:solidFill>
              <a:srgbClr val="AEC90B"/>
            </a:solidFill>
          </a:ln>
        </p:spPr>
        <p:style>
          <a:lnRef idx="1">
            <a:schemeClr val="accent6"/>
          </a:lnRef>
          <a:fillRef idx="0">
            <a:schemeClr val="accent6"/>
          </a:fillRef>
          <a:effectRef idx="0">
            <a:schemeClr val="accent6"/>
          </a:effectRef>
          <a:fontRef idx="minor">
            <a:schemeClr val="tx1"/>
          </a:fontRef>
        </p:style>
      </p:cxnSp>
      <p:pic>
        <p:nvPicPr>
          <p:cNvPr id="33" name="Grafik 32">
            <a:extLst>
              <a:ext uri="{FF2B5EF4-FFF2-40B4-BE49-F238E27FC236}">
                <a16:creationId xmlns:a16="http://schemas.microsoft.com/office/drawing/2014/main" id="{92890B36-7786-CEAC-5C83-E42C15D3EF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6208" y="5355434"/>
            <a:ext cx="1883558" cy="781755"/>
          </a:xfrm>
          <a:prstGeom prst="rect">
            <a:avLst/>
          </a:prstGeom>
        </p:spPr>
      </p:pic>
      <p:sp>
        <p:nvSpPr>
          <p:cNvPr id="5" name="Rechteck 4">
            <a:extLst>
              <a:ext uri="{FF2B5EF4-FFF2-40B4-BE49-F238E27FC236}">
                <a16:creationId xmlns:a16="http://schemas.microsoft.com/office/drawing/2014/main" id="{23A0C02D-49F4-3E13-93F6-C6419E2676A4}"/>
              </a:ext>
            </a:extLst>
          </p:cNvPr>
          <p:cNvSpPr/>
          <p:nvPr/>
        </p:nvSpPr>
        <p:spPr>
          <a:xfrm>
            <a:off x="3458502" y="1929718"/>
            <a:ext cx="700892"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BGBl 24.2.25</a:t>
            </a:r>
          </a:p>
        </p:txBody>
      </p:sp>
      <p:sp>
        <p:nvSpPr>
          <p:cNvPr id="7" name="Rechteck 6">
            <a:extLst>
              <a:ext uri="{FF2B5EF4-FFF2-40B4-BE49-F238E27FC236}">
                <a16:creationId xmlns:a16="http://schemas.microsoft.com/office/drawing/2014/main" id="{26242027-94B5-94EE-D343-32D20E887D58}"/>
              </a:ext>
            </a:extLst>
          </p:cNvPr>
          <p:cNvSpPr/>
          <p:nvPr/>
        </p:nvSpPr>
        <p:spPr>
          <a:xfrm>
            <a:off x="3734338" y="2915141"/>
            <a:ext cx="2217645" cy="7832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dirty="0">
                <a:solidFill>
                  <a:schemeClr val="accent1"/>
                </a:solidFill>
              </a:rPr>
              <a:t>Inkrafttreten „Biomassepaket“ (25.2.25):</a:t>
            </a:r>
          </a:p>
          <a:p>
            <a:pPr marL="285750" indent="-285750" algn="ctr">
              <a:buFont typeface="Wingdings" panose="05000000000000000000" pitchFamily="2" charset="2"/>
              <a:buChar char="ü"/>
            </a:pPr>
            <a:r>
              <a:rPr lang="de-DE" sz="1200" b="1" dirty="0">
                <a:solidFill>
                  <a:schemeClr val="accent1"/>
                </a:solidFill>
              </a:rPr>
              <a:t>„Maisdeckel“ 30%</a:t>
            </a:r>
          </a:p>
        </p:txBody>
      </p:sp>
      <p:sp>
        <p:nvSpPr>
          <p:cNvPr id="4" name="Verbotsymbol 3">
            <a:extLst>
              <a:ext uri="{FF2B5EF4-FFF2-40B4-BE49-F238E27FC236}">
                <a16:creationId xmlns:a16="http://schemas.microsoft.com/office/drawing/2014/main" id="{66402EB5-7575-8241-D892-1A8FD289D27B}"/>
              </a:ext>
            </a:extLst>
          </p:cNvPr>
          <p:cNvSpPr/>
          <p:nvPr/>
        </p:nvSpPr>
        <p:spPr bwMode="auto">
          <a:xfrm>
            <a:off x="6918412" y="2859662"/>
            <a:ext cx="2849991" cy="3017609"/>
          </a:xfrm>
          <a:prstGeom prst="noSmoking">
            <a:avLst/>
          </a:prstGeom>
          <a:solidFill>
            <a:schemeClr val="accent5"/>
          </a:solidFill>
          <a:ln w="9525" cap="flat" cmpd="sng" algn="ctr">
            <a:solidFill>
              <a:srgbClr val="0082B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err="1">
              <a:ln>
                <a:noFill/>
              </a:ln>
              <a:solidFill>
                <a:srgbClr val="0082B0"/>
              </a:solidFill>
              <a:effectLst/>
              <a:latin typeface="+mn-lt"/>
              <a:ea typeface="ＭＳ Ｐゴシック" pitchFamily="1" charset="-128"/>
            </a:endParaRPr>
          </a:p>
        </p:txBody>
      </p:sp>
    </p:spTree>
    <p:extLst>
      <p:ext uri="{BB962C8B-B14F-4D97-AF65-F5344CB8AC3E}">
        <p14:creationId xmlns:p14="http://schemas.microsoft.com/office/powerpoint/2010/main" val="86394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B3CD1-6318-75B1-B0A3-4E46D24A31B1}"/>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6479DFCB-214F-487B-324C-C627470F0515}"/>
              </a:ext>
            </a:extLst>
          </p:cNvPr>
          <p:cNvSpPr>
            <a:spLocks noGrp="1"/>
          </p:cNvSpPr>
          <p:nvPr>
            <p:ph type="body" sz="quarter" idx="13"/>
          </p:nvPr>
        </p:nvSpPr>
        <p:spPr>
          <a:prstGeom prst="rect">
            <a:avLst/>
          </a:prstGeom>
        </p:spPr>
        <p:txBody>
          <a:bodyPr/>
          <a:lstStyle/>
          <a:p>
            <a:r>
              <a:rPr lang="de-DE" dirty="0"/>
              <a:t>Biomasseausschreibung:</a:t>
            </a:r>
          </a:p>
          <a:p>
            <a:pPr lvl="1"/>
            <a:r>
              <a:rPr lang="de-DE" dirty="0"/>
              <a:t>Neuanlagen &gt; 150 kW instl. (20 Jahre)</a:t>
            </a:r>
            <a:endParaRPr lang="de-DE" dirty="0">
              <a:solidFill>
                <a:srgbClr val="C40823"/>
              </a:solidFill>
            </a:endParaRPr>
          </a:p>
          <a:p>
            <a:pPr lvl="1"/>
            <a:r>
              <a:rPr lang="de-DE" dirty="0"/>
              <a:t>Alle Bestandsanlagen (10  bzw. 12 Jahre)</a:t>
            </a:r>
            <a:endParaRPr lang="de-DE" dirty="0">
              <a:solidFill>
                <a:srgbClr val="C40823"/>
              </a:solidFill>
            </a:endParaRPr>
          </a:p>
          <a:p>
            <a:endParaRPr lang="de-DE" dirty="0">
              <a:sym typeface="Wingdings" pitchFamily="2" charset="2"/>
            </a:endParaRPr>
          </a:p>
          <a:p>
            <a:r>
              <a:rPr lang="de-DE" dirty="0">
                <a:sym typeface="Wingdings" pitchFamily="2" charset="2"/>
              </a:rPr>
              <a:t>Ausschreibungsvolumen: nur 187 MW (keine Übertragung des Biomethanvolumens aus 2024 </a:t>
            </a:r>
            <a:r>
              <a:rPr lang="de-DE" sz="1600" dirty="0">
                <a:sym typeface="Wingdings" pitchFamily="2" charset="2"/>
              </a:rPr>
              <a:t>(29 % von 1.200 MW = 348 MW), erfolgt erst zu den Terminen 1. Oktober 25 + 1. April 26) </a:t>
            </a:r>
          </a:p>
          <a:p>
            <a:r>
              <a:rPr lang="de-DE" dirty="0">
                <a:solidFill>
                  <a:schemeClr val="accent5"/>
                </a:solidFill>
                <a:sym typeface="Wingdings" pitchFamily="2" charset="2"/>
              </a:rPr>
              <a:t>BNetzA für den 01.10: 363 MW (189 MW plus 174 „Biomethan-MW“) vs. 813 MW (B-Paket)</a:t>
            </a:r>
          </a:p>
          <a:p>
            <a:r>
              <a:rPr lang="de-DE" dirty="0">
                <a:sym typeface="Wingdings" pitchFamily="2" charset="2"/>
              </a:rPr>
              <a:t>Gebotshöchstwerte wie im Jahr 2024:</a:t>
            </a:r>
          </a:p>
          <a:p>
            <a:endParaRPr lang="de-DE" dirty="0">
              <a:sym typeface="Wingdings" pitchFamily="2" charset="2"/>
            </a:endParaRPr>
          </a:p>
          <a:p>
            <a:endParaRPr lang="de-DE" dirty="0">
              <a:sym typeface="Wingdings" pitchFamily="2" charset="2"/>
            </a:endParaRPr>
          </a:p>
          <a:p>
            <a:endParaRPr lang="de-DE" dirty="0">
              <a:sym typeface="Wingdings" pitchFamily="2" charset="2"/>
            </a:endParaRPr>
          </a:p>
          <a:p>
            <a:r>
              <a:rPr lang="de-DE" sz="2000" dirty="0">
                <a:sym typeface="Wingdings" pitchFamily="2" charset="2"/>
              </a:rPr>
              <a:t>Erhöhung (Bonus) des Zuschlagswertes um 0,5 ct/kWh bis 500 kW instl. (nur noch 2025)</a:t>
            </a:r>
          </a:p>
          <a:p>
            <a:endParaRPr lang="de-DE" dirty="0">
              <a:sym typeface="Wingdings" pitchFamily="2" charset="2"/>
            </a:endParaRPr>
          </a:p>
          <a:p>
            <a:endParaRPr lang="de-DE" dirty="0">
              <a:sym typeface="Wingdings" pitchFamily="2" charset="2"/>
            </a:endParaRPr>
          </a:p>
          <a:p>
            <a:pPr lvl="1"/>
            <a:endParaRPr lang="de-DE" dirty="0">
              <a:solidFill>
                <a:srgbClr val="C00000"/>
              </a:solidFill>
              <a:cs typeface="TradeGothic BoldTwo"/>
              <a:sym typeface="Wingdings" pitchFamily="2" charset="2"/>
            </a:endParaRPr>
          </a:p>
          <a:p>
            <a:pPr lvl="1"/>
            <a:endParaRPr lang="de-DE" dirty="0">
              <a:cs typeface="TradeGothic BoldTwo"/>
              <a:sym typeface="Wingdings" pitchFamily="2" charset="2"/>
            </a:endParaRPr>
          </a:p>
          <a:p>
            <a:pPr lvl="1"/>
            <a:endParaRPr lang="de-DE" dirty="0">
              <a:cs typeface="TradeGothic BoldTwo"/>
              <a:sym typeface="Wingdings" pitchFamily="2" charset="2"/>
            </a:endParaRPr>
          </a:p>
          <a:p>
            <a:pPr lvl="1"/>
            <a:endParaRPr lang="de-DE" dirty="0">
              <a:sym typeface="Wingdings" pitchFamily="2" charset="2"/>
            </a:endParaRPr>
          </a:p>
          <a:p>
            <a:pPr lvl="1"/>
            <a:endParaRPr lang="de-DE" dirty="0"/>
          </a:p>
          <a:p>
            <a:endParaRPr lang="de-DE" dirty="0"/>
          </a:p>
          <a:p>
            <a:pPr lvl="1"/>
            <a:endParaRPr lang="de-DE" dirty="0"/>
          </a:p>
          <a:p>
            <a:endParaRPr lang="de-DE" dirty="0"/>
          </a:p>
          <a:p>
            <a:endParaRPr lang="de-DE" dirty="0"/>
          </a:p>
          <a:p>
            <a:endParaRPr lang="de-DE" dirty="0"/>
          </a:p>
          <a:p>
            <a:endParaRPr lang="de-DE" dirty="0">
              <a:sym typeface="Wingdings" pitchFamily="2" charset="2"/>
            </a:endParaRPr>
          </a:p>
          <a:p>
            <a:endParaRPr lang="de-DE" dirty="0">
              <a:sym typeface="Wingdings" pitchFamily="2" charset="2"/>
            </a:endParaRPr>
          </a:p>
          <a:p>
            <a:endParaRPr lang="de-DE" dirty="0"/>
          </a:p>
          <a:p>
            <a:pPr>
              <a:buNone/>
            </a:pPr>
            <a:endParaRPr lang="de-DE" dirty="0"/>
          </a:p>
          <a:p>
            <a:endParaRPr lang="de-DE" dirty="0"/>
          </a:p>
        </p:txBody>
      </p:sp>
      <p:sp>
        <p:nvSpPr>
          <p:cNvPr id="5" name="Titel 4">
            <a:extLst>
              <a:ext uri="{FF2B5EF4-FFF2-40B4-BE49-F238E27FC236}">
                <a16:creationId xmlns:a16="http://schemas.microsoft.com/office/drawing/2014/main" id="{0292C363-B041-4A3A-AD80-8C74983BC512}"/>
              </a:ext>
            </a:extLst>
          </p:cNvPr>
          <p:cNvSpPr>
            <a:spLocks noGrp="1"/>
          </p:cNvSpPr>
          <p:nvPr>
            <p:ph type="title"/>
          </p:nvPr>
        </p:nvSpPr>
        <p:spPr/>
        <p:txBody>
          <a:bodyPr/>
          <a:lstStyle/>
          <a:p>
            <a:r>
              <a:rPr lang="de-DE" dirty="0"/>
              <a:t>Ausschreibung 2025</a:t>
            </a:r>
          </a:p>
        </p:txBody>
      </p:sp>
      <p:sp>
        <p:nvSpPr>
          <p:cNvPr id="8" name="Foliennummernplatzhalter 7">
            <a:extLst>
              <a:ext uri="{FF2B5EF4-FFF2-40B4-BE49-F238E27FC236}">
                <a16:creationId xmlns:a16="http://schemas.microsoft.com/office/drawing/2014/main" id="{352124B3-6ACB-4689-6AEB-E29A806FDFDE}"/>
              </a:ext>
            </a:extLst>
          </p:cNvPr>
          <p:cNvSpPr>
            <a:spLocks noGrp="1"/>
          </p:cNvSpPr>
          <p:nvPr>
            <p:ph type="sldNum" sz="quarter" idx="12"/>
          </p:nvPr>
        </p:nvSpPr>
        <p:spPr/>
        <p:txBody>
          <a:bodyPr/>
          <a:lstStyle/>
          <a:p>
            <a:pPr>
              <a:defRPr/>
            </a:pPr>
            <a:fld id="{12AF9BAD-775A-4C64-ACE3-76CB4F6FA34E}" type="slidenum">
              <a:rPr lang="de-DE" smtClean="0"/>
              <a:pPr>
                <a:defRPr/>
              </a:pPr>
              <a:t>12</a:t>
            </a:fld>
            <a:endParaRPr lang="de-DE" dirty="0"/>
          </a:p>
        </p:txBody>
      </p:sp>
      <p:graphicFrame>
        <p:nvGraphicFramePr>
          <p:cNvPr id="3" name="Tabelle 2">
            <a:extLst>
              <a:ext uri="{FF2B5EF4-FFF2-40B4-BE49-F238E27FC236}">
                <a16:creationId xmlns:a16="http://schemas.microsoft.com/office/drawing/2014/main" id="{D1048F60-C708-2C46-C56F-C599A63D762D}"/>
              </a:ext>
            </a:extLst>
          </p:cNvPr>
          <p:cNvGraphicFramePr>
            <a:graphicFrameLocks noGrp="1"/>
          </p:cNvGraphicFramePr>
          <p:nvPr/>
        </p:nvGraphicFramePr>
        <p:xfrm>
          <a:off x="1127448" y="4509120"/>
          <a:ext cx="9649071" cy="741680"/>
        </p:xfrm>
        <a:graphic>
          <a:graphicData uri="http://schemas.openxmlformats.org/drawingml/2006/table">
            <a:tbl>
              <a:tblPr firstRow="1" bandRow="1">
                <a:tableStyleId>{5C22544A-7EE6-4342-B048-85BDC9FD1C3A}</a:tableStyleId>
              </a:tblPr>
              <a:tblGrid>
                <a:gridCol w="3216357">
                  <a:extLst>
                    <a:ext uri="{9D8B030D-6E8A-4147-A177-3AD203B41FA5}">
                      <a16:colId xmlns:a16="http://schemas.microsoft.com/office/drawing/2014/main" val="756739166"/>
                    </a:ext>
                  </a:extLst>
                </a:gridCol>
                <a:gridCol w="3216357">
                  <a:extLst>
                    <a:ext uri="{9D8B030D-6E8A-4147-A177-3AD203B41FA5}">
                      <a16:colId xmlns:a16="http://schemas.microsoft.com/office/drawing/2014/main" val="647898871"/>
                    </a:ext>
                  </a:extLst>
                </a:gridCol>
                <a:gridCol w="3216357">
                  <a:extLst>
                    <a:ext uri="{9D8B030D-6E8A-4147-A177-3AD203B41FA5}">
                      <a16:colId xmlns:a16="http://schemas.microsoft.com/office/drawing/2014/main" val="89997372"/>
                    </a:ext>
                  </a:extLst>
                </a:gridCol>
              </a:tblGrid>
              <a:tr h="370840">
                <a:tc>
                  <a:txBody>
                    <a:bodyPr/>
                    <a:lstStyle/>
                    <a:p>
                      <a:endParaRPr lang="de-DE" dirty="0"/>
                    </a:p>
                  </a:txBody>
                  <a:tcPr/>
                </a:tc>
                <a:tc>
                  <a:txBody>
                    <a:bodyPr/>
                    <a:lstStyle/>
                    <a:p>
                      <a:pPr algn="ctr"/>
                      <a:r>
                        <a:rPr lang="de-DE" dirty="0"/>
                        <a:t>Neuanlagen</a:t>
                      </a:r>
                    </a:p>
                  </a:txBody>
                  <a:tcPr/>
                </a:tc>
                <a:tc>
                  <a:txBody>
                    <a:bodyPr/>
                    <a:lstStyle/>
                    <a:p>
                      <a:pPr algn="ctr"/>
                      <a:r>
                        <a:rPr lang="de-DE" dirty="0"/>
                        <a:t>Bestandsanlagen</a:t>
                      </a:r>
                    </a:p>
                  </a:txBody>
                  <a:tcPr/>
                </a:tc>
                <a:extLst>
                  <a:ext uri="{0D108BD9-81ED-4DB2-BD59-A6C34878D82A}">
                    <a16:rowId xmlns:a16="http://schemas.microsoft.com/office/drawing/2014/main" val="645021319"/>
                  </a:ext>
                </a:extLst>
              </a:tr>
              <a:tr h="370840">
                <a:tc>
                  <a:txBody>
                    <a:bodyPr/>
                    <a:lstStyle/>
                    <a:p>
                      <a:r>
                        <a:rPr lang="de-DE" dirty="0">
                          <a:solidFill>
                            <a:schemeClr val="bg2"/>
                          </a:solidFill>
                        </a:rPr>
                        <a:t>Gebotshöchstwert [ct/kWh]</a:t>
                      </a:r>
                    </a:p>
                  </a:txBody>
                  <a:tcPr>
                    <a:solidFill>
                      <a:schemeClr val="accent3">
                        <a:lumMod val="75000"/>
                      </a:schemeClr>
                    </a:solidFill>
                  </a:tcPr>
                </a:tc>
                <a:tc>
                  <a:txBody>
                    <a:bodyPr/>
                    <a:lstStyle/>
                    <a:p>
                      <a:pPr algn="ctr"/>
                      <a:r>
                        <a:rPr lang="de-DE" dirty="0">
                          <a:solidFill>
                            <a:schemeClr val="bg2"/>
                          </a:solidFill>
                        </a:rPr>
                        <a:t>19,43 ct/kWh</a:t>
                      </a:r>
                    </a:p>
                  </a:txBody>
                  <a:tcPr>
                    <a:solidFill>
                      <a:schemeClr val="accent3">
                        <a:lumMod val="75000"/>
                      </a:schemeClr>
                    </a:solidFill>
                  </a:tcPr>
                </a:tc>
                <a:tc>
                  <a:txBody>
                    <a:bodyPr/>
                    <a:lstStyle/>
                    <a:p>
                      <a:pPr algn="ctr"/>
                      <a:r>
                        <a:rPr lang="de-DE" dirty="0">
                          <a:solidFill>
                            <a:schemeClr val="bg2"/>
                          </a:solidFill>
                        </a:rPr>
                        <a:t>19,83 ct/kWh</a:t>
                      </a:r>
                    </a:p>
                  </a:txBody>
                  <a:tcPr>
                    <a:solidFill>
                      <a:schemeClr val="accent3">
                        <a:lumMod val="75000"/>
                      </a:schemeClr>
                    </a:solidFill>
                  </a:tcPr>
                </a:tc>
                <a:extLst>
                  <a:ext uri="{0D108BD9-81ED-4DB2-BD59-A6C34878D82A}">
                    <a16:rowId xmlns:a16="http://schemas.microsoft.com/office/drawing/2014/main" val="1778401382"/>
                  </a:ext>
                </a:extLst>
              </a:tr>
            </a:tbl>
          </a:graphicData>
        </a:graphic>
      </p:graphicFrame>
    </p:spTree>
    <p:extLst>
      <p:ext uri="{BB962C8B-B14F-4D97-AF65-F5344CB8AC3E}">
        <p14:creationId xmlns:p14="http://schemas.microsoft.com/office/powerpoint/2010/main" val="52943319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D2DA840-D8FA-145D-60A4-C47ABC5231BF}"/>
              </a:ext>
            </a:extLst>
          </p:cNvPr>
          <p:cNvPicPr>
            <a:picLocks noChangeAspect="1"/>
          </p:cNvPicPr>
          <p:nvPr/>
        </p:nvPicPr>
        <p:blipFill>
          <a:blip r:embed="rId2"/>
          <a:stretch>
            <a:fillRect/>
          </a:stretch>
        </p:blipFill>
        <p:spPr>
          <a:xfrm>
            <a:off x="7248128" y="3408389"/>
            <a:ext cx="4968757" cy="3432235"/>
          </a:xfrm>
          <a:prstGeom prst="rect">
            <a:avLst/>
          </a:prstGeom>
          <a:ln>
            <a:noFill/>
          </a:ln>
          <a:effectLst>
            <a:outerShdw blurRad="292100" dist="139700" dir="2700000" algn="tl" rotWithShape="0">
              <a:srgbClr val="333333">
                <a:alpha val="65000"/>
              </a:srgbClr>
            </a:outerShdw>
          </a:effectLst>
        </p:spPr>
      </p:pic>
      <p:sp>
        <p:nvSpPr>
          <p:cNvPr id="3" name="Foliennummernplatzhalter 2">
            <a:extLst>
              <a:ext uri="{FF2B5EF4-FFF2-40B4-BE49-F238E27FC236}">
                <a16:creationId xmlns:a16="http://schemas.microsoft.com/office/drawing/2014/main" id="{3D52B207-4E07-A529-DE2F-99B8CEFB8648}"/>
              </a:ext>
            </a:extLst>
          </p:cNvPr>
          <p:cNvSpPr>
            <a:spLocks noGrp="1"/>
          </p:cNvSpPr>
          <p:nvPr>
            <p:ph type="sldNum" sz="quarter" idx="12"/>
          </p:nvPr>
        </p:nvSpPr>
        <p:spPr/>
        <p:txBody>
          <a:bodyPr/>
          <a:lstStyle/>
          <a:p>
            <a:pPr>
              <a:defRPr/>
            </a:pPr>
            <a:fld id="{12AF9BAD-775A-4C64-ACE3-76CB4F6FA34E}" type="slidenum">
              <a:rPr lang="de-DE" smtClean="0"/>
              <a:pPr>
                <a:defRPr/>
              </a:pPr>
              <a:t>13</a:t>
            </a:fld>
            <a:endParaRPr lang="de-DE" dirty="0"/>
          </a:p>
        </p:txBody>
      </p:sp>
      <p:sp>
        <p:nvSpPr>
          <p:cNvPr id="4" name="Textplatzhalter 3">
            <a:extLst>
              <a:ext uri="{FF2B5EF4-FFF2-40B4-BE49-F238E27FC236}">
                <a16:creationId xmlns:a16="http://schemas.microsoft.com/office/drawing/2014/main" id="{57716DC5-3D05-3B1D-73BA-1DCF1C9EEECB}"/>
              </a:ext>
            </a:extLst>
          </p:cNvPr>
          <p:cNvSpPr>
            <a:spLocks noGrp="1"/>
          </p:cNvSpPr>
          <p:nvPr>
            <p:ph type="body" sz="quarter" idx="13"/>
          </p:nvPr>
        </p:nvSpPr>
        <p:spPr/>
        <p:txBody>
          <a:bodyPr/>
          <a:lstStyle/>
          <a:p>
            <a:r>
              <a:rPr lang="de-DE" dirty="0"/>
              <a:t>„Biomassepaket“ wurde bei EU zur Genehmigung beantragt</a:t>
            </a:r>
          </a:p>
          <a:p>
            <a:r>
              <a:rPr lang="de-DE" dirty="0"/>
              <a:t>Auswirkungen der Genehmigung auf Vorgaben und Volumen der Ausschreibung am 1. Oktober</a:t>
            </a:r>
          </a:p>
          <a:p>
            <a:endParaRPr lang="de-DE" dirty="0"/>
          </a:p>
          <a:p>
            <a:pPr marL="0" indent="0">
              <a:buNone/>
            </a:pPr>
            <a:r>
              <a:rPr lang="de-DE" u="sng" dirty="0"/>
              <a:t>Genehmigung bis 27.08.2025:</a:t>
            </a:r>
          </a:p>
          <a:p>
            <a:r>
              <a:rPr lang="de-DE" dirty="0"/>
              <a:t>Ausschreibungsvolumen und Vorgaben des „Biomassepakets“ greifen </a:t>
            </a:r>
          </a:p>
          <a:p>
            <a:endParaRPr lang="de-DE" dirty="0"/>
          </a:p>
          <a:p>
            <a:pPr marL="0" indent="0">
              <a:buNone/>
            </a:pPr>
            <a:r>
              <a:rPr lang="de-DE" u="sng" dirty="0"/>
              <a:t>Genehmigung zwischen 28.08.2025 und 01.10.2025:</a:t>
            </a:r>
          </a:p>
          <a:p>
            <a:r>
              <a:rPr lang="de-DE" dirty="0"/>
              <a:t>Vorgaben des „Biomassepakets“ greifen </a:t>
            </a:r>
          </a:p>
          <a:p>
            <a:r>
              <a:rPr lang="de-DE" dirty="0">
                <a:solidFill>
                  <a:srgbClr val="C00000"/>
                </a:solidFill>
              </a:rPr>
              <a:t>Greift auch das höhere Volumen des „Biomassepakets“?</a:t>
            </a:r>
          </a:p>
          <a:p>
            <a:endParaRPr lang="de-DE" b="1" dirty="0">
              <a:solidFill>
                <a:srgbClr val="C00000"/>
              </a:solidFill>
            </a:endParaRPr>
          </a:p>
          <a:p>
            <a:r>
              <a:rPr lang="de-DE" b="1" dirty="0">
                <a:solidFill>
                  <a:schemeClr val="accent5"/>
                </a:solidFill>
              </a:rPr>
              <a:t>PK des HBB zum Biomassepaket am 27. August</a:t>
            </a:r>
          </a:p>
          <a:p>
            <a:r>
              <a:rPr lang="de-DE" b="1" dirty="0">
                <a:solidFill>
                  <a:schemeClr val="accent5"/>
                </a:solidFill>
              </a:rPr>
              <a:t>Informationsgespräche des BMWE am 29.08.</a:t>
            </a:r>
          </a:p>
          <a:p>
            <a:endParaRPr lang="de-DE" b="1" dirty="0">
              <a:solidFill>
                <a:schemeClr val="accent5"/>
              </a:solidFill>
            </a:endParaRPr>
          </a:p>
        </p:txBody>
      </p:sp>
      <p:sp>
        <p:nvSpPr>
          <p:cNvPr id="5" name="Titel 4">
            <a:extLst>
              <a:ext uri="{FF2B5EF4-FFF2-40B4-BE49-F238E27FC236}">
                <a16:creationId xmlns:a16="http://schemas.microsoft.com/office/drawing/2014/main" id="{1824C16F-41FB-A6B1-2DD7-4EAA6004C95A}"/>
              </a:ext>
            </a:extLst>
          </p:cNvPr>
          <p:cNvSpPr>
            <a:spLocks noGrp="1"/>
          </p:cNvSpPr>
          <p:nvPr>
            <p:ph type="title"/>
          </p:nvPr>
        </p:nvSpPr>
        <p:spPr/>
        <p:txBody>
          <a:bodyPr/>
          <a:lstStyle/>
          <a:p>
            <a:r>
              <a:rPr lang="de-DE" dirty="0"/>
              <a:t>Notifizierung „Biomassepaket“</a:t>
            </a:r>
          </a:p>
        </p:txBody>
      </p:sp>
    </p:spTree>
    <p:extLst>
      <p:ext uri="{BB962C8B-B14F-4D97-AF65-F5344CB8AC3E}">
        <p14:creationId xmlns:p14="http://schemas.microsoft.com/office/powerpoint/2010/main" val="63811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86A5C07-4E7C-D3EF-01D4-1492F58DAB49}"/>
              </a:ext>
            </a:extLst>
          </p:cNvPr>
          <p:cNvSpPr>
            <a:spLocks noGrp="1"/>
          </p:cNvSpPr>
          <p:nvPr>
            <p:ph type="sldNum" sz="quarter" idx="12"/>
          </p:nvPr>
        </p:nvSpPr>
        <p:spPr/>
        <p:txBody>
          <a:bodyPr/>
          <a:lstStyle/>
          <a:p>
            <a:pPr>
              <a:defRPr/>
            </a:pPr>
            <a:fld id="{12AF9BAD-775A-4C64-ACE3-76CB4F6FA34E}" type="slidenum">
              <a:rPr lang="de-DE" smtClean="0"/>
              <a:pPr>
                <a:defRPr/>
              </a:pPr>
              <a:t>14</a:t>
            </a:fld>
            <a:endParaRPr lang="de-DE" dirty="0"/>
          </a:p>
        </p:txBody>
      </p:sp>
      <p:sp>
        <p:nvSpPr>
          <p:cNvPr id="4" name="Textplatzhalter 3">
            <a:extLst>
              <a:ext uri="{FF2B5EF4-FFF2-40B4-BE49-F238E27FC236}">
                <a16:creationId xmlns:a16="http://schemas.microsoft.com/office/drawing/2014/main" id="{3FF46EEC-5B06-3203-EE67-092C98EF7CF3}"/>
              </a:ext>
            </a:extLst>
          </p:cNvPr>
          <p:cNvSpPr>
            <a:spLocks noGrp="1"/>
          </p:cNvSpPr>
          <p:nvPr>
            <p:ph type="body" sz="quarter" idx="13"/>
          </p:nvPr>
        </p:nvSpPr>
        <p:spPr/>
        <p:txBody>
          <a:bodyPr/>
          <a:lstStyle/>
          <a:p>
            <a:pPr marL="0" indent="0">
              <a:buNone/>
            </a:pPr>
            <a:r>
              <a:rPr lang="de-DE" dirty="0"/>
              <a:t>✅ Zentrale Rolle der Biomasse: </a:t>
            </a:r>
          </a:p>
          <a:p>
            <a:pPr marL="0" indent="0">
              <a:buNone/>
            </a:pPr>
            <a:r>
              <a:rPr lang="de-DE" dirty="0"/>
              <a:t>Staatssekretär Stefan Rouenhoff betonte, dass Biomasse ein wichtiger </a:t>
            </a:r>
            <a:br>
              <a:rPr lang="de-DE" dirty="0"/>
            </a:br>
            <a:r>
              <a:rPr lang="de-DE" dirty="0"/>
              <a:t>Bestandteil der erneuerbaren Energien ist und bleibt. </a:t>
            </a:r>
            <a:br>
              <a:rPr lang="de-DE" dirty="0"/>
            </a:br>
            <a:r>
              <a:rPr lang="de-DE" dirty="0"/>
              <a:t>✅ Claw-Back-Regelung: Die umstrittene Regelung scheint vom Tisch </a:t>
            </a:r>
            <a:br>
              <a:rPr lang="de-DE" dirty="0"/>
            </a:br>
            <a:r>
              <a:rPr lang="de-DE" dirty="0"/>
              <a:t>zu sein – ein großer Erfolg für die Branche. </a:t>
            </a:r>
            <a:br>
              <a:rPr lang="de-DE" dirty="0"/>
            </a:br>
            <a:r>
              <a:rPr lang="de-DE" dirty="0"/>
              <a:t>✅ Klarheit in Sicht: Die Genehmigung wird zeitnah erwartet, was </a:t>
            </a:r>
            <a:br>
              <a:rPr lang="de-DE" dirty="0"/>
            </a:br>
            <a:r>
              <a:rPr lang="de-DE" dirty="0"/>
              <a:t>dringend benötigte Planungssicherheit für die Akteure bringt. </a:t>
            </a:r>
            <a:br>
              <a:rPr lang="de-DE" dirty="0"/>
            </a:br>
            <a:r>
              <a:rPr lang="de-DE" dirty="0"/>
              <a:t>✅ Ausschreibung 1. Oktober 2025: Die Bundesnetzagentur informierte </a:t>
            </a:r>
            <a:br>
              <a:rPr lang="de-DE" dirty="0"/>
            </a:br>
            <a:r>
              <a:rPr lang="de-DE" dirty="0"/>
              <a:t>bereits über das geplante Verfahren. </a:t>
            </a:r>
            <a:br>
              <a:rPr lang="de-DE" dirty="0"/>
            </a:br>
            <a:r>
              <a:rPr lang="de-DE" dirty="0"/>
              <a:t>✅ Zukunft der Bioenergie: Im Oktober und November sind weitere </a:t>
            </a:r>
            <a:br>
              <a:rPr lang="de-DE" dirty="0"/>
            </a:br>
            <a:r>
              <a:rPr lang="de-DE" dirty="0"/>
              <a:t>Termine geplant, um die langfristige Zukunft der Bioenergiebranche </a:t>
            </a:r>
            <a:br>
              <a:rPr lang="de-DE" dirty="0"/>
            </a:br>
            <a:r>
              <a:rPr lang="de-DE" dirty="0"/>
              <a:t>zu diskutieren. Eine wichtige Entwicklung, die Hoffnung auf stabile </a:t>
            </a:r>
            <a:br>
              <a:rPr lang="de-DE" dirty="0"/>
            </a:br>
            <a:r>
              <a:rPr lang="de-DE" dirty="0"/>
              <a:t>Rahmenbedingungen macht!</a:t>
            </a:r>
          </a:p>
          <a:p>
            <a:pPr marL="0" indent="0">
              <a:buNone/>
            </a:pPr>
            <a:endParaRPr lang="de-DE" dirty="0"/>
          </a:p>
          <a:p>
            <a:pPr marL="0" indent="0">
              <a:buNone/>
            </a:pPr>
            <a:r>
              <a:rPr lang="de-DE" dirty="0">
                <a:solidFill>
                  <a:schemeClr val="accent5"/>
                </a:solidFill>
              </a:rPr>
              <a:t>Aber: Genehmigung noch nicht erfolgt.</a:t>
            </a:r>
          </a:p>
        </p:txBody>
      </p:sp>
      <p:sp>
        <p:nvSpPr>
          <p:cNvPr id="5" name="Titel 4">
            <a:extLst>
              <a:ext uri="{FF2B5EF4-FFF2-40B4-BE49-F238E27FC236}">
                <a16:creationId xmlns:a16="http://schemas.microsoft.com/office/drawing/2014/main" id="{58B1A8ED-2C0F-6B1C-DF17-D4154D0625D0}"/>
              </a:ext>
            </a:extLst>
          </p:cNvPr>
          <p:cNvSpPr>
            <a:spLocks noGrp="1"/>
          </p:cNvSpPr>
          <p:nvPr>
            <p:ph type="title"/>
          </p:nvPr>
        </p:nvSpPr>
        <p:spPr/>
        <p:txBody>
          <a:bodyPr/>
          <a:lstStyle/>
          <a:p>
            <a:r>
              <a:rPr lang="de-DE" dirty="0"/>
              <a:t>Erkenntnisse aus dem Informationsgespräch mit dem BMWE</a:t>
            </a:r>
          </a:p>
        </p:txBody>
      </p:sp>
      <p:pic>
        <p:nvPicPr>
          <p:cNvPr id="6" name="Grafik 5">
            <a:extLst>
              <a:ext uri="{FF2B5EF4-FFF2-40B4-BE49-F238E27FC236}">
                <a16:creationId xmlns:a16="http://schemas.microsoft.com/office/drawing/2014/main" id="{0144206E-128E-00A4-E27B-B7C92CA3320E}"/>
              </a:ext>
            </a:extLst>
          </p:cNvPr>
          <p:cNvPicPr>
            <a:picLocks noChangeAspect="1"/>
          </p:cNvPicPr>
          <p:nvPr/>
        </p:nvPicPr>
        <p:blipFill>
          <a:blip r:embed="rId2"/>
          <a:stretch>
            <a:fillRect/>
          </a:stretch>
        </p:blipFill>
        <p:spPr>
          <a:xfrm>
            <a:off x="8904312" y="1249288"/>
            <a:ext cx="3168557" cy="2188723"/>
          </a:xfrm>
          <a:prstGeom prst="rect">
            <a:avLst/>
          </a:prstGeom>
          <a:ln>
            <a:noFill/>
          </a:ln>
          <a:effectLst>
            <a:outerShdw blurRad="292100" dist="139700" dir="2700000" algn="tl" rotWithShape="0">
              <a:srgbClr val="333333">
                <a:alpha val="65000"/>
              </a:srgbClr>
            </a:outerShdw>
          </a:effectLst>
        </p:spPr>
      </p:pic>
      <p:pic>
        <p:nvPicPr>
          <p:cNvPr id="1026" name="Picture 2" descr="Keine alternative Textbeschreibung für dieses Bild vorhanden">
            <a:extLst>
              <a:ext uri="{FF2B5EF4-FFF2-40B4-BE49-F238E27FC236}">
                <a16:creationId xmlns:a16="http://schemas.microsoft.com/office/drawing/2014/main" id="{540B5B5A-2630-4D1E-77AE-B7DDEDE386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312" y="3591946"/>
            <a:ext cx="3068960" cy="3068960"/>
          </a:xfrm>
          <a:prstGeom prst="roundRect">
            <a:avLst/>
          </a:prstGeom>
          <a:noFill/>
          <a:extLst>
            <a:ext uri="{909E8E84-426E-40DD-AFC4-6F175D3DCCD1}">
              <a14:hiddenFill xmlns:a14="http://schemas.microsoft.com/office/drawing/2010/main">
                <a:solidFill>
                  <a:srgbClr val="FFFFFF"/>
                </a:solidFill>
              </a14:hiddenFill>
            </a:ext>
          </a:extLst>
        </p:spPr>
      </p:pic>
      <p:sp>
        <p:nvSpPr>
          <p:cNvPr id="7" name="Datumsplatzhalter 1">
            <a:extLst>
              <a:ext uri="{FF2B5EF4-FFF2-40B4-BE49-F238E27FC236}">
                <a16:creationId xmlns:a16="http://schemas.microsoft.com/office/drawing/2014/main" id="{6076C800-41F5-84BA-9C4F-BDA94791FE86}"/>
              </a:ext>
            </a:extLst>
          </p:cNvPr>
          <p:cNvSpPr txBox="1">
            <a:spLocks/>
          </p:cNvSpPr>
          <p:nvPr/>
        </p:nvSpPr>
        <p:spPr bwMode="auto">
          <a:xfrm>
            <a:off x="9048328" y="6677155"/>
            <a:ext cx="3344834" cy="4892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algn="l" rtl="0" eaLnBrk="0" fontAlgn="base" hangingPunct="0">
              <a:spcBef>
                <a:spcPct val="0"/>
              </a:spcBef>
              <a:spcAft>
                <a:spcPct val="0"/>
              </a:spcAft>
              <a:defRPr sz="900" kern="1200">
                <a:solidFill>
                  <a:srgbClr val="0082B0"/>
                </a:solidFill>
                <a:latin typeface="Arial" panose="020B0604020202020204" pitchFamily="34" charset="0"/>
                <a:ea typeface="ＭＳ Ｐゴシック" pitchFamily="1" charset="-128"/>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a:lstStyle>
          <a:p>
            <a:pPr>
              <a:defRPr/>
            </a:pPr>
            <a:r>
              <a:rPr lang="de-DE" sz="800" dirty="0"/>
              <a:t>Quelle: KI Gemini</a:t>
            </a:r>
          </a:p>
        </p:txBody>
      </p:sp>
      <p:sp>
        <p:nvSpPr>
          <p:cNvPr id="8" name="Datumsplatzhalter 1">
            <a:extLst>
              <a:ext uri="{FF2B5EF4-FFF2-40B4-BE49-F238E27FC236}">
                <a16:creationId xmlns:a16="http://schemas.microsoft.com/office/drawing/2014/main" id="{48631D39-32F2-BB65-D393-22705CA574C3}"/>
              </a:ext>
            </a:extLst>
          </p:cNvPr>
          <p:cNvSpPr txBox="1">
            <a:spLocks/>
          </p:cNvSpPr>
          <p:nvPr/>
        </p:nvSpPr>
        <p:spPr bwMode="auto">
          <a:xfrm>
            <a:off x="8904312" y="3410684"/>
            <a:ext cx="3344834" cy="4892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algn="l" rtl="0" eaLnBrk="0" fontAlgn="base" hangingPunct="0">
              <a:spcBef>
                <a:spcPct val="0"/>
              </a:spcBef>
              <a:spcAft>
                <a:spcPct val="0"/>
              </a:spcAft>
              <a:defRPr sz="900" kern="1200">
                <a:solidFill>
                  <a:srgbClr val="0082B0"/>
                </a:solidFill>
                <a:latin typeface="Arial" panose="020B0604020202020204" pitchFamily="34" charset="0"/>
                <a:ea typeface="ＭＳ Ｐゴシック" pitchFamily="1" charset="-128"/>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a:lstStyle>
          <a:p>
            <a:pPr>
              <a:defRPr/>
            </a:pPr>
            <a:r>
              <a:rPr lang="de-DE" sz="800" dirty="0"/>
              <a:t>Quelle: BMWE 2025</a:t>
            </a:r>
          </a:p>
        </p:txBody>
      </p:sp>
    </p:spTree>
    <p:extLst>
      <p:ext uri="{BB962C8B-B14F-4D97-AF65-F5344CB8AC3E}">
        <p14:creationId xmlns:p14="http://schemas.microsoft.com/office/powerpoint/2010/main" val="138702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BC42F-1502-8B3B-CE88-0FE6FA9F96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5A20BD3-679C-A3E6-F4D2-D45ECED01F8B}"/>
              </a:ext>
            </a:extLst>
          </p:cNvPr>
          <p:cNvSpPr>
            <a:spLocks noGrp="1"/>
          </p:cNvSpPr>
          <p:nvPr>
            <p:ph type="title"/>
          </p:nvPr>
        </p:nvSpPr>
        <p:spPr/>
        <p:txBody>
          <a:bodyPr/>
          <a:lstStyle/>
          <a:p>
            <a:r>
              <a:rPr lang="de-DE" dirty="0"/>
              <a:t>Forderungen der Branche und Angebot an die Politik </a:t>
            </a:r>
          </a:p>
        </p:txBody>
      </p:sp>
      <p:sp>
        <p:nvSpPr>
          <p:cNvPr id="7" name="Datumsplatzhalter 1">
            <a:extLst>
              <a:ext uri="{FF2B5EF4-FFF2-40B4-BE49-F238E27FC236}">
                <a16:creationId xmlns:a16="http://schemas.microsoft.com/office/drawing/2014/main" id="{FBDAC4FC-C48B-B672-946A-F3F195746B1A}"/>
              </a:ext>
            </a:extLst>
          </p:cNvPr>
          <p:cNvSpPr txBox="1">
            <a:spLocks/>
          </p:cNvSpPr>
          <p:nvPr/>
        </p:nvSpPr>
        <p:spPr bwMode="auto">
          <a:xfrm>
            <a:off x="6384032" y="5733256"/>
            <a:ext cx="3344834" cy="4892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algn="l" rtl="0" eaLnBrk="0" fontAlgn="base" hangingPunct="0">
              <a:spcBef>
                <a:spcPct val="0"/>
              </a:spcBef>
              <a:spcAft>
                <a:spcPct val="0"/>
              </a:spcAft>
              <a:defRPr sz="900" kern="1200">
                <a:solidFill>
                  <a:srgbClr val="0082B0"/>
                </a:solidFill>
                <a:latin typeface="Arial" panose="020B0604020202020204" pitchFamily="34" charset="0"/>
                <a:ea typeface="ＭＳ Ｐゴシック" pitchFamily="1" charset="-128"/>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a:lstStyle>
          <a:p>
            <a:pPr>
              <a:defRPr/>
            </a:pPr>
            <a:r>
              <a:rPr lang="de-DE" sz="800" dirty="0"/>
              <a:t>Quelle: KI Gemini</a:t>
            </a:r>
          </a:p>
        </p:txBody>
      </p:sp>
      <p:pic>
        <p:nvPicPr>
          <p:cNvPr id="4" name="Grafik 3">
            <a:extLst>
              <a:ext uri="{FF2B5EF4-FFF2-40B4-BE49-F238E27FC236}">
                <a16:creationId xmlns:a16="http://schemas.microsoft.com/office/drawing/2014/main" id="{981E4598-CAC1-BC96-2628-D14265635FA7}"/>
              </a:ext>
            </a:extLst>
          </p:cNvPr>
          <p:cNvPicPr>
            <a:picLocks noChangeAspect="1"/>
          </p:cNvPicPr>
          <p:nvPr/>
        </p:nvPicPr>
        <p:blipFill>
          <a:blip r:embed="rId2"/>
          <a:stretch>
            <a:fillRect/>
          </a:stretch>
        </p:blipFill>
        <p:spPr>
          <a:xfrm>
            <a:off x="4727848" y="2862808"/>
            <a:ext cx="2870448" cy="2870448"/>
          </a:xfrm>
          <a:prstGeom prst="roundRect">
            <a:avLst/>
          </a:prstGeom>
        </p:spPr>
      </p:pic>
    </p:spTree>
    <p:extLst>
      <p:ext uri="{BB962C8B-B14F-4D97-AF65-F5344CB8AC3E}">
        <p14:creationId xmlns:p14="http://schemas.microsoft.com/office/powerpoint/2010/main" val="2167892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590556E-3B82-D674-71A4-E80F73FDEC93}"/>
              </a:ext>
            </a:extLst>
          </p:cNvPr>
          <p:cNvSpPr>
            <a:spLocks noGrp="1"/>
          </p:cNvSpPr>
          <p:nvPr>
            <p:ph type="sldNum" sz="quarter" idx="12"/>
          </p:nvPr>
        </p:nvSpPr>
        <p:spPr/>
        <p:txBody>
          <a:bodyPr/>
          <a:lstStyle/>
          <a:p>
            <a:pPr algn="r">
              <a:defRPr/>
            </a:pPr>
            <a:fld id="{42020CB9-598F-41BD-B058-380FB38EF93E}" type="slidenum">
              <a:rPr lang="de-DE" smtClean="0"/>
              <a:pPr algn="r">
                <a:defRPr/>
              </a:pPr>
              <a:t>16</a:t>
            </a:fld>
            <a:endParaRPr lang="de-DE" dirty="0"/>
          </a:p>
        </p:txBody>
      </p:sp>
      <p:sp>
        <p:nvSpPr>
          <p:cNvPr id="6" name="Textplatzhalter 5">
            <a:extLst>
              <a:ext uri="{FF2B5EF4-FFF2-40B4-BE49-F238E27FC236}">
                <a16:creationId xmlns:a16="http://schemas.microsoft.com/office/drawing/2014/main" id="{67874793-614B-6A2A-4D51-E10997E96CCD}"/>
              </a:ext>
            </a:extLst>
          </p:cNvPr>
          <p:cNvSpPr>
            <a:spLocks noGrp="1"/>
          </p:cNvSpPr>
          <p:nvPr>
            <p:ph type="body" sz="quarter" idx="13"/>
          </p:nvPr>
        </p:nvSpPr>
        <p:spPr/>
        <p:txBody>
          <a:bodyPr/>
          <a:lstStyle/>
          <a:p>
            <a:pPr marL="0" indent="0">
              <a:buNone/>
            </a:pPr>
            <a:r>
              <a:rPr lang="de-DE" b="1" dirty="0"/>
              <a:t>Kernforderungen</a:t>
            </a:r>
          </a:p>
          <a:p>
            <a:r>
              <a:rPr lang="de-DE" dirty="0"/>
              <a:t>Umbau der Vergütungssystematik (Strommengenmodell)</a:t>
            </a:r>
          </a:p>
          <a:p>
            <a:r>
              <a:rPr lang="de-DE" dirty="0"/>
              <a:t>Ausweitung Ausschreibungsvolumen</a:t>
            </a:r>
          </a:p>
          <a:p>
            <a:r>
              <a:rPr lang="de-DE" dirty="0"/>
              <a:t>Schaffung Anschlussperspektive für kl. Anlagen</a:t>
            </a:r>
          </a:p>
          <a:p>
            <a:r>
              <a:rPr lang="de-DE" dirty="0"/>
              <a:t>Berücksichtigung gestiegener Kostenstrukturen</a:t>
            </a:r>
          </a:p>
          <a:p>
            <a:r>
              <a:rPr lang="de-DE" dirty="0"/>
              <a:t>Sicherung eines zügigen Netzzugangs</a:t>
            </a:r>
          </a:p>
          <a:p>
            <a:r>
              <a:rPr lang="de-DE" dirty="0"/>
              <a:t>Anpassungen in der großen EEG-Novelle</a:t>
            </a:r>
            <a:br>
              <a:rPr lang="de-DE" dirty="0"/>
            </a:br>
            <a:r>
              <a:rPr lang="de-DE" dirty="0"/>
              <a:t>Wirksamkeit frühestens Mitte 2026!!!</a:t>
            </a:r>
          </a:p>
          <a:p>
            <a:endParaRPr lang="de-DE" dirty="0"/>
          </a:p>
          <a:p>
            <a:pPr marL="0" indent="0">
              <a:buNone/>
            </a:pPr>
            <a:r>
              <a:rPr lang="de-DE" b="1" dirty="0">
                <a:solidFill>
                  <a:schemeClr val="accent5"/>
                </a:solidFill>
              </a:rPr>
              <a:t>Aktuelle (Not-)Forderungen</a:t>
            </a:r>
          </a:p>
          <a:p>
            <a:pPr marL="0" indent="0">
              <a:buNone/>
            </a:pPr>
            <a:r>
              <a:rPr lang="de-DE" sz="1400" b="1" dirty="0">
                <a:solidFill>
                  <a:schemeClr val="accent1"/>
                </a:solidFill>
              </a:rPr>
              <a:t>wegen Verzögerungen beim Biomassepaket</a:t>
            </a:r>
          </a:p>
          <a:p>
            <a:r>
              <a:rPr lang="de-DE" dirty="0"/>
              <a:t>Schnelle beihilferechtliche Genehmigung</a:t>
            </a:r>
          </a:p>
          <a:p>
            <a:r>
              <a:rPr lang="de-DE" dirty="0"/>
              <a:t>Sonderregelungen für 2004/2005er Anlagen</a:t>
            </a:r>
          </a:p>
        </p:txBody>
      </p:sp>
      <p:sp>
        <p:nvSpPr>
          <p:cNvPr id="5" name="Titel 4">
            <a:extLst>
              <a:ext uri="{FF2B5EF4-FFF2-40B4-BE49-F238E27FC236}">
                <a16:creationId xmlns:a16="http://schemas.microsoft.com/office/drawing/2014/main" id="{4CCBF7AA-59F1-7698-CF4A-5FCCC9A91E24}"/>
              </a:ext>
            </a:extLst>
          </p:cNvPr>
          <p:cNvSpPr>
            <a:spLocks noGrp="1"/>
          </p:cNvSpPr>
          <p:nvPr>
            <p:ph type="title"/>
          </p:nvPr>
        </p:nvSpPr>
        <p:spPr/>
        <p:txBody>
          <a:bodyPr/>
          <a:lstStyle/>
          <a:p>
            <a:r>
              <a:rPr lang="de-DE" dirty="0"/>
              <a:t>Forderungen für ein Biomassepaket 2.0</a:t>
            </a:r>
          </a:p>
        </p:txBody>
      </p:sp>
      <p:pic>
        <p:nvPicPr>
          <p:cNvPr id="8" name="Grafik 7">
            <a:extLst>
              <a:ext uri="{FF2B5EF4-FFF2-40B4-BE49-F238E27FC236}">
                <a16:creationId xmlns:a16="http://schemas.microsoft.com/office/drawing/2014/main" id="{8189430C-2AFD-A3B7-314C-09AF94367A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4399" y="1208868"/>
            <a:ext cx="3888432" cy="2623615"/>
          </a:xfrm>
          <a:prstGeom prst="round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5F3C4611-6417-7BAD-9904-4BA2F4C15E9A}"/>
              </a:ext>
            </a:extLst>
          </p:cNvPr>
          <p:cNvPicPr>
            <a:picLocks noChangeAspect="1"/>
          </p:cNvPicPr>
          <p:nvPr/>
        </p:nvPicPr>
        <p:blipFill>
          <a:blip r:embed="rId3"/>
          <a:stretch>
            <a:fillRect/>
          </a:stretch>
        </p:blipFill>
        <p:spPr>
          <a:xfrm>
            <a:off x="6314241" y="4017675"/>
            <a:ext cx="5424707" cy="2101790"/>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289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8085B0E-4D70-443A-47C2-7A28EE2C6A03}"/>
              </a:ext>
            </a:extLst>
          </p:cNvPr>
          <p:cNvSpPr>
            <a:spLocks noGrp="1"/>
          </p:cNvSpPr>
          <p:nvPr>
            <p:ph type="sldNum" sz="quarter" idx="12"/>
          </p:nvPr>
        </p:nvSpPr>
        <p:spPr/>
        <p:txBody>
          <a:bodyPr/>
          <a:lstStyle/>
          <a:p>
            <a:pPr>
              <a:defRPr/>
            </a:pPr>
            <a:fld id="{12AF9BAD-775A-4C64-ACE3-76CB4F6FA34E}" type="slidenum">
              <a:rPr lang="de-DE" smtClean="0"/>
              <a:pPr>
                <a:defRPr/>
              </a:pPr>
              <a:t>17</a:t>
            </a:fld>
            <a:endParaRPr lang="de-DE" dirty="0"/>
          </a:p>
        </p:txBody>
      </p:sp>
      <p:sp>
        <p:nvSpPr>
          <p:cNvPr id="4" name="Textplatzhalter 3">
            <a:extLst>
              <a:ext uri="{FF2B5EF4-FFF2-40B4-BE49-F238E27FC236}">
                <a16:creationId xmlns:a16="http://schemas.microsoft.com/office/drawing/2014/main" id="{5E9D322D-0181-B130-117D-4E43AFB88CCC}"/>
              </a:ext>
            </a:extLst>
          </p:cNvPr>
          <p:cNvSpPr>
            <a:spLocks noGrp="1"/>
          </p:cNvSpPr>
          <p:nvPr>
            <p:ph type="body" sz="quarter" idx="13"/>
          </p:nvPr>
        </p:nvSpPr>
        <p:spPr/>
        <p:txBody>
          <a:bodyPr/>
          <a:lstStyle/>
          <a:p>
            <a:r>
              <a:rPr lang="de-DE" dirty="0"/>
              <a:t>„Einfach 1-2 Jahre Vergütungszeit anhängen“</a:t>
            </a:r>
          </a:p>
          <a:p>
            <a:pPr lvl="1"/>
            <a:r>
              <a:rPr lang="de-DE" dirty="0"/>
              <a:t>Wunsch aus der Mitgliedschaft</a:t>
            </a:r>
          </a:p>
          <a:p>
            <a:pPr lvl="1"/>
            <a:r>
              <a:rPr lang="de-DE" dirty="0"/>
              <a:t>Wunsch der Politik (Papier CDU/CSU) u.a. nach </a:t>
            </a:r>
            <a:br>
              <a:rPr lang="de-DE" dirty="0"/>
            </a:br>
            <a:r>
              <a:rPr lang="de-DE" dirty="0"/>
              <a:t>Gesprächen mit Jung und Lenz</a:t>
            </a:r>
          </a:p>
          <a:p>
            <a:pPr lvl="1"/>
            <a:r>
              <a:rPr lang="de-DE" dirty="0"/>
              <a:t>Beihilferechtliche zu genehmigen?!</a:t>
            </a:r>
          </a:p>
          <a:p>
            <a:pPr lvl="1"/>
            <a:r>
              <a:rPr lang="de-DE" dirty="0"/>
              <a:t>Genehmigungsfähig? Dauer mehrere Monate</a:t>
            </a:r>
          </a:p>
          <a:p>
            <a:pPr lvl="1"/>
            <a:endParaRPr lang="de-DE" dirty="0"/>
          </a:p>
          <a:p>
            <a:r>
              <a:rPr lang="de-DE" dirty="0"/>
              <a:t>Alternative dringend nötig</a:t>
            </a:r>
          </a:p>
          <a:p>
            <a:pPr lvl="1"/>
            <a:r>
              <a:rPr lang="de-DE" dirty="0"/>
              <a:t>Idee: Nutzung einer De-Minimis Regel als „Parkplatz“ für Anlagen</a:t>
            </a:r>
          </a:p>
          <a:p>
            <a:pPr lvl="1"/>
            <a:r>
              <a:rPr lang="de-DE" dirty="0"/>
              <a:t>Beim Termin mit MdB aus dem Wirtschaftsausschuss platziert </a:t>
            </a:r>
            <a:r>
              <a:rPr lang="de-DE" dirty="0">
                <a:sym typeface="Wingdings" panose="05000000000000000000" pitchFamily="2" charset="2"/>
              </a:rPr>
              <a:t> Koller (Biogasbeauftragter der Union) hat dies explizit gewünscht</a:t>
            </a:r>
          </a:p>
          <a:p>
            <a:pPr lvl="1"/>
            <a:r>
              <a:rPr lang="de-DE" dirty="0">
                <a:sym typeface="Wingdings" panose="05000000000000000000" pitchFamily="2" charset="2"/>
              </a:rPr>
              <a:t>Könnte zudem zu einem von der Union gewünscht Kapazitätsmechanismus passen</a:t>
            </a:r>
          </a:p>
          <a:p>
            <a:pPr lvl="1"/>
            <a:r>
              <a:rPr lang="de-DE" dirty="0">
                <a:solidFill>
                  <a:schemeClr val="accent5"/>
                </a:solidFill>
                <a:sym typeface="Wingdings" panose="05000000000000000000" pitchFamily="2" charset="2"/>
              </a:rPr>
              <a:t>Unterlagen wurden dem BMWE zugesandt. Aktuell läuft Prüfung!</a:t>
            </a:r>
          </a:p>
          <a:p>
            <a:pPr lvl="1"/>
            <a:endParaRPr lang="de-DE" dirty="0"/>
          </a:p>
        </p:txBody>
      </p:sp>
      <p:sp>
        <p:nvSpPr>
          <p:cNvPr id="5" name="Titel 4">
            <a:extLst>
              <a:ext uri="{FF2B5EF4-FFF2-40B4-BE49-F238E27FC236}">
                <a16:creationId xmlns:a16="http://schemas.microsoft.com/office/drawing/2014/main" id="{2B67FDDB-B240-D34E-3E0C-ECCB13513181}"/>
              </a:ext>
            </a:extLst>
          </p:cNvPr>
          <p:cNvSpPr>
            <a:spLocks noGrp="1"/>
          </p:cNvSpPr>
          <p:nvPr>
            <p:ph type="title"/>
          </p:nvPr>
        </p:nvSpPr>
        <p:spPr/>
        <p:txBody>
          <a:bodyPr/>
          <a:lstStyle/>
          <a:p>
            <a:r>
              <a:rPr lang="de-DE" dirty="0"/>
              <a:t>Sonderregelungen für 04/05er Anlagen</a:t>
            </a:r>
            <a:br>
              <a:rPr lang="de-DE" dirty="0"/>
            </a:br>
            <a:endParaRPr lang="de-DE" dirty="0"/>
          </a:p>
        </p:txBody>
      </p:sp>
      <p:pic>
        <p:nvPicPr>
          <p:cNvPr id="7" name="Grafik 6" descr="Ein Bild, das Text, Kleidung, Mann, Wand enthält.&#10;&#10;KI-generierte Inhalte können fehlerhaft sein.">
            <a:extLst>
              <a:ext uri="{FF2B5EF4-FFF2-40B4-BE49-F238E27FC236}">
                <a16:creationId xmlns:a16="http://schemas.microsoft.com/office/drawing/2014/main" id="{28753C81-7EBC-3D79-5918-1E31DD5F93BB}"/>
              </a:ext>
            </a:extLst>
          </p:cNvPr>
          <p:cNvPicPr>
            <a:picLocks noChangeAspect="1"/>
          </p:cNvPicPr>
          <p:nvPr/>
        </p:nvPicPr>
        <p:blipFill>
          <a:blip r:embed="rId2" cstate="print">
            <a:extLst>
              <a:ext uri="{28A0092B-C50C-407E-A947-70E740481C1C}">
                <a14:useLocalDpi xmlns:a14="http://schemas.microsoft.com/office/drawing/2010/main" val="0"/>
              </a:ext>
            </a:extLst>
          </a:blip>
          <a:srcRect t="26137" r="13918" b="13565"/>
          <a:stretch>
            <a:fillRect/>
          </a:stretch>
        </p:blipFill>
        <p:spPr>
          <a:xfrm>
            <a:off x="6816080" y="1556792"/>
            <a:ext cx="4751650" cy="1872208"/>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5153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8D39106-3214-C644-0F03-DCAAF891E8CB}"/>
              </a:ext>
            </a:extLst>
          </p:cNvPr>
          <p:cNvSpPr>
            <a:spLocks noGrp="1"/>
          </p:cNvSpPr>
          <p:nvPr>
            <p:ph type="sldNum" sz="quarter" idx="12"/>
          </p:nvPr>
        </p:nvSpPr>
        <p:spPr/>
        <p:txBody>
          <a:bodyPr/>
          <a:lstStyle/>
          <a:p>
            <a:pPr>
              <a:defRPr/>
            </a:pPr>
            <a:fld id="{12AF9BAD-775A-4C64-ACE3-76CB4F6FA34E}" type="slidenum">
              <a:rPr lang="de-DE" smtClean="0"/>
              <a:pPr>
                <a:defRPr/>
              </a:pPr>
              <a:t>18</a:t>
            </a:fld>
            <a:endParaRPr lang="de-DE" dirty="0"/>
          </a:p>
        </p:txBody>
      </p:sp>
      <p:sp>
        <p:nvSpPr>
          <p:cNvPr id="4" name="Textplatzhalter 3">
            <a:extLst>
              <a:ext uri="{FF2B5EF4-FFF2-40B4-BE49-F238E27FC236}">
                <a16:creationId xmlns:a16="http://schemas.microsoft.com/office/drawing/2014/main" id="{71F1A2D6-4499-A4B9-C7B5-94A2C02FE603}"/>
              </a:ext>
            </a:extLst>
          </p:cNvPr>
          <p:cNvSpPr>
            <a:spLocks noGrp="1"/>
          </p:cNvSpPr>
          <p:nvPr>
            <p:ph type="body" sz="quarter" idx="13"/>
          </p:nvPr>
        </p:nvSpPr>
        <p:spPr/>
        <p:txBody>
          <a:bodyPr/>
          <a:lstStyle/>
          <a:p>
            <a:pPr marL="0" indent="0">
              <a:buNone/>
            </a:pPr>
            <a:r>
              <a:rPr lang="de-DE" sz="1600" i="1" dirty="0">
                <a:solidFill>
                  <a:schemeClr val="tx1"/>
                </a:solidFill>
              </a:rPr>
              <a:t>„Der Begriff De-minimis-Regel stammt aus dem Wettbewerbsrecht der </a:t>
            </a:r>
            <a:br>
              <a:rPr lang="de-DE" sz="1600" i="1" dirty="0">
                <a:solidFill>
                  <a:schemeClr val="tx1"/>
                </a:solidFill>
              </a:rPr>
            </a:br>
            <a:r>
              <a:rPr lang="de-DE" sz="1600" i="1" dirty="0">
                <a:solidFill>
                  <a:schemeClr val="tx1"/>
                </a:solidFill>
              </a:rPr>
              <a:t>Europäischen Union. Der Wettbewerb im Handel zwischen den EU-Mitglieds-</a:t>
            </a:r>
            <a:br>
              <a:rPr lang="de-DE" sz="1600" i="1" dirty="0">
                <a:solidFill>
                  <a:schemeClr val="tx1"/>
                </a:solidFill>
              </a:rPr>
            </a:br>
            <a:r>
              <a:rPr lang="de-DE" sz="1600" i="1" dirty="0" err="1">
                <a:solidFill>
                  <a:schemeClr val="tx1"/>
                </a:solidFill>
              </a:rPr>
              <a:t>staaten</a:t>
            </a:r>
            <a:r>
              <a:rPr lang="de-DE" sz="1600" i="1" dirty="0">
                <a:solidFill>
                  <a:schemeClr val="tx1"/>
                </a:solidFill>
              </a:rPr>
              <a:t> soll nicht verfälscht werden. Daher sind staatliche Beihilfen bzw. </a:t>
            </a:r>
            <a:br>
              <a:rPr lang="de-DE" sz="1600" i="1" dirty="0">
                <a:solidFill>
                  <a:schemeClr val="tx1"/>
                </a:solidFill>
              </a:rPr>
            </a:br>
            <a:r>
              <a:rPr lang="de-DE" sz="1600" i="1" dirty="0">
                <a:solidFill>
                  <a:schemeClr val="tx1"/>
                </a:solidFill>
              </a:rPr>
              <a:t>Subventionen an Unternehmen grundsätzlich verboten. Sie stellen für das </a:t>
            </a:r>
            <a:br>
              <a:rPr lang="de-DE" sz="1600" i="1" dirty="0">
                <a:solidFill>
                  <a:schemeClr val="tx1"/>
                </a:solidFill>
              </a:rPr>
            </a:br>
            <a:r>
              <a:rPr lang="de-DE" sz="1600" i="1" dirty="0">
                <a:solidFill>
                  <a:schemeClr val="tx1"/>
                </a:solidFill>
              </a:rPr>
              <a:t>empfangende Unternehmen einen wirtschaftlichen Vorteil gegenüber der </a:t>
            </a:r>
            <a:br>
              <a:rPr lang="de-DE" sz="1600" i="1" dirty="0">
                <a:solidFill>
                  <a:schemeClr val="tx1"/>
                </a:solidFill>
              </a:rPr>
            </a:br>
            <a:r>
              <a:rPr lang="de-DE" sz="1600" i="1" dirty="0">
                <a:solidFill>
                  <a:schemeClr val="tx1"/>
                </a:solidFill>
              </a:rPr>
              <a:t>Konkurrenz dar, die die Zuwendung nicht erhält.</a:t>
            </a:r>
          </a:p>
          <a:p>
            <a:pPr marL="0" indent="0">
              <a:buNone/>
            </a:pPr>
            <a:r>
              <a:rPr lang="de-DE" sz="1600" i="1" dirty="0">
                <a:solidFill>
                  <a:schemeClr val="tx1"/>
                </a:solidFill>
              </a:rPr>
              <a:t>Das EU-Recht lässt jedoch Ausnahmen von diesem grundsätzlichen Verbot zu. </a:t>
            </a:r>
            <a:br>
              <a:rPr lang="de-DE" sz="1600" i="1" dirty="0">
                <a:solidFill>
                  <a:schemeClr val="tx1"/>
                </a:solidFill>
              </a:rPr>
            </a:br>
            <a:r>
              <a:rPr lang="de-DE" sz="1600" i="1" dirty="0">
                <a:solidFill>
                  <a:schemeClr val="tx1"/>
                </a:solidFill>
              </a:rPr>
              <a:t>Das gilt insbesondere für Förderungen, deren Höhe so gering ist, dass eine </a:t>
            </a:r>
            <a:br>
              <a:rPr lang="de-DE" sz="1600" i="1" dirty="0">
                <a:solidFill>
                  <a:schemeClr val="tx1"/>
                </a:solidFill>
              </a:rPr>
            </a:br>
            <a:r>
              <a:rPr lang="de-DE" sz="1600" i="1" dirty="0">
                <a:solidFill>
                  <a:schemeClr val="tx1"/>
                </a:solidFill>
              </a:rPr>
              <a:t>spürbare Verzerrung des Wettbewerbs ausgeschlossen werden kann. Diese so </a:t>
            </a:r>
            <a:br>
              <a:rPr lang="de-DE" sz="1600" i="1" dirty="0">
                <a:solidFill>
                  <a:schemeClr val="tx1"/>
                </a:solidFill>
              </a:rPr>
            </a:br>
            <a:r>
              <a:rPr lang="de-DE" sz="1600" i="1" dirty="0">
                <a:solidFill>
                  <a:schemeClr val="tx1"/>
                </a:solidFill>
              </a:rPr>
              <a:t>genannten De-minimis-Beihilfen müssen weder bei der EU-Kommission an- </a:t>
            </a:r>
            <a:br>
              <a:rPr lang="de-DE" sz="1600" i="1" dirty="0">
                <a:solidFill>
                  <a:schemeClr val="tx1"/>
                </a:solidFill>
              </a:rPr>
            </a:br>
            <a:r>
              <a:rPr lang="de-DE" sz="1600" i="1" dirty="0">
                <a:solidFill>
                  <a:schemeClr val="tx1"/>
                </a:solidFill>
              </a:rPr>
              <a:t>gemeldet noch genehmigt werden und können z. B. in Form von Zuschüssen, </a:t>
            </a:r>
            <a:br>
              <a:rPr lang="de-DE" sz="1600" i="1" dirty="0">
                <a:solidFill>
                  <a:schemeClr val="tx1"/>
                </a:solidFill>
              </a:rPr>
            </a:br>
            <a:r>
              <a:rPr lang="de-DE" sz="1600" i="1" dirty="0">
                <a:solidFill>
                  <a:schemeClr val="tx1"/>
                </a:solidFill>
              </a:rPr>
              <a:t>Bürgschaften oder zinsverbilligten Darlehen gewährt werden.“ </a:t>
            </a:r>
          </a:p>
          <a:p>
            <a:r>
              <a:rPr lang="de-DE" dirty="0"/>
              <a:t>4 Gruppen an De-Minimis-Beihilfen (Höchstbeträge 3 Jahre)</a:t>
            </a:r>
          </a:p>
          <a:p>
            <a:pPr lvl="1"/>
            <a:r>
              <a:rPr lang="de-DE" dirty="0"/>
              <a:t>Fischerei (30.000 €)</a:t>
            </a:r>
          </a:p>
          <a:p>
            <a:pPr lvl="1"/>
            <a:r>
              <a:rPr lang="de-DE" dirty="0" err="1"/>
              <a:t>Agrar</a:t>
            </a:r>
            <a:r>
              <a:rPr lang="de-DE" dirty="0"/>
              <a:t> (50.000 €)</a:t>
            </a:r>
          </a:p>
          <a:p>
            <a:pPr lvl="1"/>
            <a:r>
              <a:rPr lang="de-DE" b="1" dirty="0">
                <a:solidFill>
                  <a:schemeClr val="accent5"/>
                </a:solidFill>
              </a:rPr>
              <a:t>Gewerbe (300.000 €)</a:t>
            </a:r>
          </a:p>
          <a:p>
            <a:pPr lvl="1"/>
            <a:r>
              <a:rPr lang="de-DE" dirty="0" err="1"/>
              <a:t>DaWi</a:t>
            </a:r>
            <a:r>
              <a:rPr lang="de-DE" dirty="0"/>
              <a:t> (750.000 €) = Unternehmen mit Dienstleistungen von allg. </a:t>
            </a:r>
            <a:br>
              <a:rPr lang="de-DE" dirty="0"/>
            </a:br>
            <a:r>
              <a:rPr lang="de-DE" dirty="0" err="1"/>
              <a:t>wirt</a:t>
            </a:r>
            <a:r>
              <a:rPr lang="de-DE" dirty="0"/>
              <a:t>. Interesse</a:t>
            </a:r>
          </a:p>
        </p:txBody>
      </p:sp>
      <p:sp>
        <p:nvSpPr>
          <p:cNvPr id="5" name="Titel 4">
            <a:extLst>
              <a:ext uri="{FF2B5EF4-FFF2-40B4-BE49-F238E27FC236}">
                <a16:creationId xmlns:a16="http://schemas.microsoft.com/office/drawing/2014/main" id="{9F2A492A-8AC4-F6A8-124E-4DFDAD975643}"/>
              </a:ext>
            </a:extLst>
          </p:cNvPr>
          <p:cNvSpPr>
            <a:spLocks noGrp="1"/>
          </p:cNvSpPr>
          <p:nvPr>
            <p:ph type="title"/>
          </p:nvPr>
        </p:nvSpPr>
        <p:spPr/>
        <p:txBody>
          <a:bodyPr/>
          <a:lstStyle/>
          <a:p>
            <a:r>
              <a:rPr lang="de-DE" dirty="0"/>
              <a:t>Grundlage: De-Minimis</a:t>
            </a:r>
          </a:p>
        </p:txBody>
      </p:sp>
      <p:pic>
        <p:nvPicPr>
          <p:cNvPr id="7" name="Grafik 6">
            <a:extLst>
              <a:ext uri="{FF2B5EF4-FFF2-40B4-BE49-F238E27FC236}">
                <a16:creationId xmlns:a16="http://schemas.microsoft.com/office/drawing/2014/main" id="{F340DB7E-33F0-F761-6267-5EA52B2F1A24}"/>
              </a:ext>
            </a:extLst>
          </p:cNvPr>
          <p:cNvPicPr>
            <a:picLocks noChangeAspect="1"/>
          </p:cNvPicPr>
          <p:nvPr/>
        </p:nvPicPr>
        <p:blipFill>
          <a:blip r:embed="rId2"/>
          <a:stretch>
            <a:fillRect/>
          </a:stretch>
        </p:blipFill>
        <p:spPr>
          <a:xfrm>
            <a:off x="7935938" y="1218466"/>
            <a:ext cx="3776637" cy="2179712"/>
          </a:xfrm>
          <a:prstGeom prst="round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3C6D2236-33D6-4C7A-3169-6E174FC95E24}"/>
              </a:ext>
            </a:extLst>
          </p:cNvPr>
          <p:cNvSpPr txBox="1"/>
          <p:nvPr/>
        </p:nvSpPr>
        <p:spPr>
          <a:xfrm>
            <a:off x="7824192" y="3429000"/>
            <a:ext cx="4367809" cy="584775"/>
          </a:xfrm>
          <a:prstGeom prst="rect">
            <a:avLst/>
          </a:prstGeom>
          <a:noFill/>
        </p:spPr>
        <p:txBody>
          <a:bodyPr wrap="square" rtlCol="0">
            <a:spAutoFit/>
          </a:bodyPr>
          <a:lstStyle/>
          <a:p>
            <a:r>
              <a:rPr lang="de-DE" sz="800" dirty="0">
                <a:solidFill>
                  <a:srgbClr val="0082B0"/>
                </a:solidFill>
                <a:latin typeface="+mn-lt"/>
              </a:rPr>
              <a:t>Quelle: </a:t>
            </a:r>
            <a:r>
              <a:rPr lang="de-DE" sz="800" dirty="0" err="1">
                <a:solidFill>
                  <a:srgbClr val="0082B0"/>
                </a:solidFill>
                <a:latin typeface="+mn-lt"/>
              </a:rPr>
              <a:t>StMWi</a:t>
            </a:r>
            <a:r>
              <a:rPr lang="de-DE" sz="800" dirty="0">
                <a:solidFill>
                  <a:srgbClr val="0082B0"/>
                </a:solidFill>
                <a:latin typeface="+mn-lt"/>
              </a:rPr>
              <a:t> 2025 </a:t>
            </a:r>
            <a:r>
              <a:rPr lang="de-DE" sz="800" dirty="0">
                <a:hlinkClick r:id="rId3"/>
              </a:rPr>
              <a:t>https://www.stmelf.bayern.de/mam/cms01/agrarpolitik/dateien/m_de_minimis_beihilfen_gewerbe.pdf</a:t>
            </a:r>
            <a:endParaRPr lang="de-DE" sz="800" dirty="0"/>
          </a:p>
          <a:p>
            <a:endParaRPr lang="de-DE" sz="800" dirty="0">
              <a:solidFill>
                <a:srgbClr val="0082B0"/>
              </a:solidFill>
              <a:latin typeface="+mn-lt"/>
            </a:endParaRPr>
          </a:p>
        </p:txBody>
      </p:sp>
      <p:pic>
        <p:nvPicPr>
          <p:cNvPr id="9" name="Grafik 8">
            <a:extLst>
              <a:ext uri="{FF2B5EF4-FFF2-40B4-BE49-F238E27FC236}">
                <a16:creationId xmlns:a16="http://schemas.microsoft.com/office/drawing/2014/main" id="{553F162F-B76E-2D81-EF58-388EDC8CF36A}"/>
              </a:ext>
            </a:extLst>
          </p:cNvPr>
          <p:cNvPicPr>
            <a:picLocks noChangeAspect="1"/>
          </p:cNvPicPr>
          <p:nvPr/>
        </p:nvPicPr>
        <p:blipFill>
          <a:blip r:embed="rId4"/>
          <a:srcRect r="12572" b="19833"/>
          <a:stretch>
            <a:fillRect/>
          </a:stretch>
        </p:blipFill>
        <p:spPr>
          <a:xfrm>
            <a:off x="8472264" y="3736869"/>
            <a:ext cx="3575719" cy="2987144"/>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7799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C52098A-39B8-D516-0CA4-2516FBC3DA10}"/>
              </a:ext>
            </a:extLst>
          </p:cNvPr>
          <p:cNvSpPr>
            <a:spLocks noGrp="1"/>
          </p:cNvSpPr>
          <p:nvPr>
            <p:ph type="sldNum" sz="quarter" idx="12"/>
          </p:nvPr>
        </p:nvSpPr>
        <p:spPr/>
        <p:txBody>
          <a:bodyPr/>
          <a:lstStyle/>
          <a:p>
            <a:pPr>
              <a:defRPr/>
            </a:pPr>
            <a:fld id="{12AF9BAD-775A-4C64-ACE3-76CB4F6FA34E}" type="slidenum">
              <a:rPr lang="de-DE" smtClean="0"/>
              <a:pPr>
                <a:defRPr/>
              </a:pPr>
              <a:t>19</a:t>
            </a:fld>
            <a:endParaRPr lang="de-DE" dirty="0"/>
          </a:p>
        </p:txBody>
      </p:sp>
      <p:sp>
        <p:nvSpPr>
          <p:cNvPr id="4" name="Textplatzhalter 3">
            <a:extLst>
              <a:ext uri="{FF2B5EF4-FFF2-40B4-BE49-F238E27FC236}">
                <a16:creationId xmlns:a16="http://schemas.microsoft.com/office/drawing/2014/main" id="{12C7B52D-3F11-74D2-5D03-B810E5DCF727}"/>
              </a:ext>
            </a:extLst>
          </p:cNvPr>
          <p:cNvSpPr>
            <a:spLocks noGrp="1"/>
          </p:cNvSpPr>
          <p:nvPr>
            <p:ph type="body" sz="quarter" idx="13"/>
          </p:nvPr>
        </p:nvSpPr>
        <p:spPr/>
        <p:txBody>
          <a:bodyPr/>
          <a:lstStyle/>
          <a:p>
            <a:r>
              <a:rPr lang="de-DE" dirty="0"/>
              <a:t>Auszahlung einer Kapazitätszahlung an Betriebe, deren EEG-Vergütung beendet ist</a:t>
            </a:r>
          </a:p>
          <a:p>
            <a:r>
              <a:rPr lang="de-DE" dirty="0"/>
              <a:t>Garantie des Weiterbetriebs ggf. unter bestimmten Auflagen (z.B. Fahrweise)</a:t>
            </a:r>
          </a:p>
          <a:p>
            <a:r>
              <a:rPr lang="de-DE" dirty="0"/>
              <a:t>Auszahlung verteilt auf tatsächliche erzeugte kWh</a:t>
            </a:r>
          </a:p>
        </p:txBody>
      </p:sp>
      <p:sp>
        <p:nvSpPr>
          <p:cNvPr id="5" name="Titel 4">
            <a:extLst>
              <a:ext uri="{FF2B5EF4-FFF2-40B4-BE49-F238E27FC236}">
                <a16:creationId xmlns:a16="http://schemas.microsoft.com/office/drawing/2014/main" id="{AAF31119-4A9A-D55D-1B6E-3ECB46CA7739}"/>
              </a:ext>
            </a:extLst>
          </p:cNvPr>
          <p:cNvSpPr>
            <a:spLocks noGrp="1"/>
          </p:cNvSpPr>
          <p:nvPr>
            <p:ph type="title"/>
          </p:nvPr>
        </p:nvSpPr>
        <p:spPr/>
        <p:txBody>
          <a:bodyPr/>
          <a:lstStyle/>
          <a:p>
            <a:r>
              <a:rPr lang="de-DE" dirty="0"/>
              <a:t>Idee: De-Minimis</a:t>
            </a:r>
          </a:p>
        </p:txBody>
      </p:sp>
      <p:pic>
        <p:nvPicPr>
          <p:cNvPr id="7" name="Grafik 6">
            <a:extLst>
              <a:ext uri="{FF2B5EF4-FFF2-40B4-BE49-F238E27FC236}">
                <a16:creationId xmlns:a16="http://schemas.microsoft.com/office/drawing/2014/main" id="{608D7B5D-BABD-2E7F-0210-EB7220668796}"/>
              </a:ext>
            </a:extLst>
          </p:cNvPr>
          <p:cNvPicPr>
            <a:picLocks noChangeAspect="1"/>
          </p:cNvPicPr>
          <p:nvPr/>
        </p:nvPicPr>
        <p:blipFill>
          <a:blip r:embed="rId2"/>
          <a:stretch>
            <a:fillRect/>
          </a:stretch>
        </p:blipFill>
        <p:spPr>
          <a:xfrm>
            <a:off x="1302286" y="2924944"/>
            <a:ext cx="9583487" cy="2838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5555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C9329FBC-978F-7380-A09F-113444D09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75" y="1633659"/>
            <a:ext cx="3084577" cy="359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platzhalter 3">
            <a:extLst>
              <a:ext uri="{FF2B5EF4-FFF2-40B4-BE49-F238E27FC236}">
                <a16:creationId xmlns:a16="http://schemas.microsoft.com/office/drawing/2014/main" id="{3AD24805-E7AB-D5EF-614A-264A72CF119C}"/>
              </a:ext>
            </a:extLst>
          </p:cNvPr>
          <p:cNvSpPr>
            <a:spLocks noGrp="1"/>
          </p:cNvSpPr>
          <p:nvPr>
            <p:ph type="body" sz="quarter" idx="13"/>
          </p:nvPr>
        </p:nvSpPr>
        <p:spPr>
          <a:xfrm>
            <a:off x="4121991" y="3805566"/>
            <a:ext cx="5142361" cy="2837548"/>
          </a:xfrm>
        </p:spPr>
        <p:txBody>
          <a:bodyPr/>
          <a:lstStyle/>
          <a:p>
            <a:pPr marL="0" indent="0">
              <a:buNone/>
            </a:pPr>
            <a:r>
              <a:rPr lang="de-DE" b="1" dirty="0"/>
              <a:t>Unser Ziel: </a:t>
            </a:r>
          </a:p>
          <a:p>
            <a:pPr marL="0" indent="0">
              <a:buNone/>
            </a:pPr>
            <a:r>
              <a:rPr lang="de-DE" b="1" dirty="0"/>
              <a:t>Biogas als wichtige Komponente des Klimaschutzes zu etablieren</a:t>
            </a:r>
          </a:p>
          <a:p>
            <a:r>
              <a:rPr lang="de-DE" dirty="0"/>
              <a:t>Definition des rechtlichen Rahmens und der technischen Standards</a:t>
            </a:r>
          </a:p>
          <a:p>
            <a:r>
              <a:rPr lang="de-DE" dirty="0"/>
              <a:t>Informationsaustausch, Schulungen, Wissensvermittlung</a:t>
            </a:r>
          </a:p>
          <a:p>
            <a:r>
              <a:rPr lang="de-DE" dirty="0"/>
              <a:t>Lobbyarbeit auf Bundes-, Landes- und EU-Ebene</a:t>
            </a:r>
          </a:p>
        </p:txBody>
      </p:sp>
      <p:sp>
        <p:nvSpPr>
          <p:cNvPr id="8" name="Textfeld 7">
            <a:extLst>
              <a:ext uri="{FF2B5EF4-FFF2-40B4-BE49-F238E27FC236}">
                <a16:creationId xmlns:a16="http://schemas.microsoft.com/office/drawing/2014/main" id="{6FF05785-E81C-4A52-3E24-25B061FAC276}"/>
              </a:ext>
            </a:extLst>
          </p:cNvPr>
          <p:cNvSpPr txBox="1"/>
          <p:nvPr/>
        </p:nvSpPr>
        <p:spPr>
          <a:xfrm>
            <a:off x="556025" y="935447"/>
            <a:ext cx="2592288" cy="830997"/>
          </a:xfrm>
          <a:prstGeom prst="rect">
            <a:avLst/>
          </a:prstGeom>
          <a:noFill/>
        </p:spPr>
        <p:txBody>
          <a:bodyPr wrap="square" rtlCol="0">
            <a:spAutoFit/>
          </a:bodyPr>
          <a:lstStyle/>
          <a:p>
            <a:pPr algn="ctr" eaLnBrk="0" fontAlgn="base" hangingPunct="0">
              <a:spcBef>
                <a:spcPct val="0"/>
              </a:spcBef>
              <a:spcAft>
                <a:spcPct val="0"/>
              </a:spcAft>
            </a:pPr>
            <a:r>
              <a:rPr lang="de-DE" kern="0" dirty="0">
                <a:solidFill>
                  <a:srgbClr val="0082B0"/>
                </a:solidFill>
                <a:latin typeface="+mj-lt"/>
                <a:ea typeface="+mn-ea"/>
              </a:rPr>
              <a:t>4700 Mitglieder in Deutschland</a:t>
            </a:r>
          </a:p>
        </p:txBody>
      </p:sp>
      <p:sp>
        <p:nvSpPr>
          <p:cNvPr id="9" name="Textplatzhalter 3">
            <a:extLst>
              <a:ext uri="{FF2B5EF4-FFF2-40B4-BE49-F238E27FC236}">
                <a16:creationId xmlns:a16="http://schemas.microsoft.com/office/drawing/2014/main" id="{8CD328D9-2245-F8AD-1ADB-7E93E382BE87}"/>
              </a:ext>
            </a:extLst>
          </p:cNvPr>
          <p:cNvSpPr txBox="1">
            <a:spLocks/>
          </p:cNvSpPr>
          <p:nvPr/>
        </p:nvSpPr>
        <p:spPr>
          <a:xfrm>
            <a:off x="4056847" y="890268"/>
            <a:ext cx="4143383" cy="2592288"/>
          </a:xfrm>
          <a:prstGeom prst="rect">
            <a:avLst/>
          </a:prstGeom>
        </p:spPr>
        <p:txBody>
          <a:bodyPr/>
          <a:lstStyle>
            <a:lvl1pPr marL="268288" indent="-268288" algn="l" rtl="0" eaLnBrk="0" fontAlgn="base" hangingPunct="0">
              <a:spcBef>
                <a:spcPct val="20000"/>
              </a:spcBef>
              <a:spcAft>
                <a:spcPct val="0"/>
              </a:spcAft>
              <a:buClr>
                <a:srgbClr val="007FAC"/>
              </a:buClr>
              <a:buFont typeface="Arial" pitchFamily="34" charset="0"/>
              <a:buChar char="•"/>
              <a:defRPr sz="2000" b="0" i="0">
                <a:solidFill>
                  <a:srgbClr val="0082B0"/>
                </a:solidFill>
                <a:latin typeface="+mj-lt"/>
                <a:ea typeface="+mn-ea"/>
                <a:cs typeface="TradeGothic BoldTwo"/>
              </a:defRPr>
            </a:lvl1pPr>
            <a:lvl2pPr marL="742950" indent="-285750" algn="l" rtl="0" eaLnBrk="0" fontAlgn="base" hangingPunct="0">
              <a:spcBef>
                <a:spcPct val="20000"/>
              </a:spcBef>
              <a:spcAft>
                <a:spcPct val="0"/>
              </a:spcAft>
              <a:buClrTx/>
              <a:buFont typeface="Arial"/>
              <a:buChar char="•"/>
              <a:defRPr lang="de-DE" sz="1800" b="0">
                <a:solidFill>
                  <a:srgbClr val="0082B0"/>
                </a:solidFill>
                <a:latin typeface="Arial Narrow"/>
                <a:ea typeface="+mn-ea"/>
                <a:cs typeface="Arial Narrow"/>
              </a:defRPr>
            </a:lvl2pPr>
            <a:lvl3pPr marL="1143000" indent="-228600" algn="l" rtl="0" eaLnBrk="0" fontAlgn="base" hangingPunct="0">
              <a:spcBef>
                <a:spcPct val="20000"/>
              </a:spcBef>
              <a:spcAft>
                <a:spcPct val="0"/>
              </a:spcAft>
              <a:buClrTx/>
              <a:buFont typeface="Arial"/>
              <a:buChar char="•"/>
              <a:defRPr sz="1800">
                <a:solidFill>
                  <a:srgbClr val="0082B0"/>
                </a:solidFill>
                <a:latin typeface="Arial Narrow"/>
                <a:ea typeface="+mn-ea"/>
                <a:cs typeface="Arial Narrow"/>
              </a:defRPr>
            </a:lvl3pPr>
            <a:lvl4pPr marL="1600200" indent="-228600" algn="l" rtl="0" eaLnBrk="0" fontAlgn="base" hangingPunct="0">
              <a:spcBef>
                <a:spcPct val="20000"/>
              </a:spcBef>
              <a:spcAft>
                <a:spcPct val="0"/>
              </a:spcAft>
              <a:buClrTx/>
              <a:buFont typeface="Arial"/>
              <a:buChar char="•"/>
              <a:defRPr sz="1800">
                <a:solidFill>
                  <a:srgbClr val="0082B0"/>
                </a:solidFill>
                <a:latin typeface="Arial Narrow"/>
                <a:ea typeface="+mn-ea"/>
                <a:cs typeface="Arial Narrow"/>
              </a:defRPr>
            </a:lvl4pPr>
            <a:lvl5pPr marL="2057400" indent="-228600" algn="l" rtl="0" eaLnBrk="0" fontAlgn="base" hangingPunct="0">
              <a:spcBef>
                <a:spcPct val="20000"/>
              </a:spcBef>
              <a:spcAft>
                <a:spcPct val="0"/>
              </a:spcAft>
              <a:buClrTx/>
              <a:buFont typeface="Arial"/>
              <a:buChar char="•"/>
              <a:defRPr sz="1800">
                <a:solidFill>
                  <a:srgbClr val="0082B0"/>
                </a:solidFill>
                <a:latin typeface="Arial Narrow"/>
                <a:ea typeface="+mn-ea"/>
                <a:cs typeface="Arial Narrow"/>
              </a:defRPr>
            </a:lvl5pPr>
            <a:lvl6pPr marL="2514600" indent="-228600" algn="l" rtl="0" fontAlgn="base">
              <a:spcBef>
                <a:spcPct val="20000"/>
              </a:spcBef>
              <a:spcAft>
                <a:spcPct val="0"/>
              </a:spcAft>
              <a:buChar char="»"/>
              <a:defRPr>
                <a:solidFill>
                  <a:schemeClr val="bg2"/>
                </a:solidFill>
                <a:latin typeface="+mn-lt"/>
                <a:ea typeface="+mn-ea"/>
              </a:defRPr>
            </a:lvl6pPr>
            <a:lvl7pPr marL="2971800" indent="-228600" algn="l" rtl="0" fontAlgn="base">
              <a:spcBef>
                <a:spcPct val="20000"/>
              </a:spcBef>
              <a:spcAft>
                <a:spcPct val="0"/>
              </a:spcAft>
              <a:buChar char="»"/>
              <a:defRPr>
                <a:solidFill>
                  <a:schemeClr val="bg2"/>
                </a:solidFill>
                <a:latin typeface="+mn-lt"/>
                <a:ea typeface="+mn-ea"/>
              </a:defRPr>
            </a:lvl7pPr>
            <a:lvl8pPr marL="3429000" indent="-228600" algn="l" rtl="0" fontAlgn="base">
              <a:spcBef>
                <a:spcPct val="20000"/>
              </a:spcBef>
              <a:spcAft>
                <a:spcPct val="0"/>
              </a:spcAft>
              <a:buChar char="»"/>
              <a:defRPr>
                <a:solidFill>
                  <a:schemeClr val="bg2"/>
                </a:solidFill>
                <a:latin typeface="+mn-lt"/>
                <a:ea typeface="+mn-ea"/>
              </a:defRPr>
            </a:lvl8pPr>
            <a:lvl9pPr marL="3886200" indent="-228600" algn="l" rtl="0" fontAlgn="base">
              <a:spcBef>
                <a:spcPct val="20000"/>
              </a:spcBef>
              <a:spcAft>
                <a:spcPct val="0"/>
              </a:spcAft>
              <a:buChar char="»"/>
              <a:defRPr>
                <a:solidFill>
                  <a:schemeClr val="bg2"/>
                </a:solidFill>
                <a:latin typeface="+mn-lt"/>
                <a:ea typeface="+mn-ea"/>
              </a:defRPr>
            </a:lvl9pPr>
          </a:lstStyle>
          <a:p>
            <a:r>
              <a:rPr lang="de-DE" kern="0" dirty="0"/>
              <a:t>Anlagenbetreiber</a:t>
            </a:r>
          </a:p>
          <a:p>
            <a:r>
              <a:rPr lang="de-DE" kern="0" dirty="0"/>
              <a:t>Hersteller</a:t>
            </a:r>
          </a:p>
          <a:p>
            <a:r>
              <a:rPr lang="de-DE" kern="0" dirty="0"/>
              <a:t>Forschungsinstitute</a:t>
            </a:r>
          </a:p>
          <a:p>
            <a:r>
              <a:rPr lang="de-DE" kern="0" dirty="0"/>
              <a:t>Öffentliche Einrichtungen</a:t>
            </a:r>
          </a:p>
          <a:p>
            <a:r>
              <a:rPr lang="de-DE" kern="0" dirty="0"/>
              <a:t>Berater</a:t>
            </a:r>
          </a:p>
          <a:p>
            <a:r>
              <a:rPr lang="de-DE" kern="0" dirty="0"/>
              <a:t>Interessierte</a:t>
            </a:r>
          </a:p>
          <a:p>
            <a:r>
              <a:rPr lang="de-DE" kern="0" dirty="0"/>
              <a:t>… und Sie?</a:t>
            </a:r>
          </a:p>
          <a:p>
            <a:endParaRPr lang="de-DE" kern="0" dirty="0"/>
          </a:p>
        </p:txBody>
      </p:sp>
      <p:sp>
        <p:nvSpPr>
          <p:cNvPr id="10" name="Textfeld 9">
            <a:extLst>
              <a:ext uri="{FF2B5EF4-FFF2-40B4-BE49-F238E27FC236}">
                <a16:creationId xmlns:a16="http://schemas.microsoft.com/office/drawing/2014/main" id="{5A39074D-7C26-C4EE-A983-57173136C07A}"/>
              </a:ext>
            </a:extLst>
          </p:cNvPr>
          <p:cNvSpPr txBox="1"/>
          <p:nvPr/>
        </p:nvSpPr>
        <p:spPr>
          <a:xfrm>
            <a:off x="421865" y="5389970"/>
            <a:ext cx="2592288" cy="830997"/>
          </a:xfrm>
          <a:prstGeom prst="rect">
            <a:avLst/>
          </a:prstGeom>
          <a:noFill/>
        </p:spPr>
        <p:txBody>
          <a:bodyPr wrap="square" rtlCol="0">
            <a:spAutoFit/>
          </a:bodyPr>
          <a:lstStyle/>
          <a:p>
            <a:pPr algn="ctr" eaLnBrk="0" fontAlgn="base" hangingPunct="0">
              <a:spcBef>
                <a:spcPct val="0"/>
              </a:spcBef>
              <a:spcAft>
                <a:spcPct val="0"/>
              </a:spcAft>
            </a:pPr>
            <a:r>
              <a:rPr lang="de-DE" kern="0" dirty="0">
                <a:solidFill>
                  <a:srgbClr val="0082B0"/>
                </a:solidFill>
                <a:latin typeface="+mj-lt"/>
                <a:ea typeface="+mn-ea"/>
              </a:rPr>
              <a:t>~ 40 Beschäftigte in Freising und Berlin</a:t>
            </a:r>
          </a:p>
        </p:txBody>
      </p:sp>
      <p:sp>
        <p:nvSpPr>
          <p:cNvPr id="11" name="Pfeil: nach rechts 10">
            <a:extLst>
              <a:ext uri="{FF2B5EF4-FFF2-40B4-BE49-F238E27FC236}">
                <a16:creationId xmlns:a16="http://schemas.microsoft.com/office/drawing/2014/main" id="{760F45C4-EABD-613F-05CD-53EDA9692535}"/>
              </a:ext>
            </a:extLst>
          </p:cNvPr>
          <p:cNvSpPr/>
          <p:nvPr/>
        </p:nvSpPr>
        <p:spPr bwMode="auto">
          <a:xfrm>
            <a:off x="3356352" y="1109853"/>
            <a:ext cx="543526" cy="523493"/>
          </a:xfrm>
          <a:prstGeom prst="rightArrow">
            <a:avLst/>
          </a:prstGeom>
          <a:solidFill>
            <a:srgbClr val="AFCB38"/>
          </a:solidFill>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082B0"/>
              </a:solidFill>
              <a:ea typeface="ＭＳ Ｐゴシック" pitchFamily="1" charset="-128"/>
            </a:endParaRPr>
          </a:p>
        </p:txBody>
      </p:sp>
      <p:sp>
        <p:nvSpPr>
          <p:cNvPr id="15" name="Titel 4">
            <a:extLst>
              <a:ext uri="{FF2B5EF4-FFF2-40B4-BE49-F238E27FC236}">
                <a16:creationId xmlns:a16="http://schemas.microsoft.com/office/drawing/2014/main" id="{92F3725F-ABE9-3F09-4718-42164E753B2E}"/>
              </a:ext>
            </a:extLst>
          </p:cNvPr>
          <p:cNvSpPr>
            <a:spLocks noGrp="1"/>
          </p:cNvSpPr>
          <p:nvPr>
            <p:ph type="title"/>
          </p:nvPr>
        </p:nvSpPr>
        <p:spPr>
          <a:xfrm>
            <a:off x="529169" y="228600"/>
            <a:ext cx="9023215" cy="1143000"/>
          </a:xfrm>
        </p:spPr>
        <p:txBody>
          <a:bodyPr/>
          <a:lstStyle/>
          <a:p>
            <a:r>
              <a:rPr lang="de-DE" dirty="0"/>
              <a:t>Der Fachverband Biogas</a:t>
            </a:r>
            <a:br>
              <a:rPr lang="de-DE" dirty="0"/>
            </a:br>
            <a:r>
              <a:rPr lang="de-DE" dirty="0"/>
              <a:t>~</a:t>
            </a:r>
            <a:endParaRPr lang="de-DE" dirty="0">
              <a:latin typeface="+mn-lt"/>
            </a:endParaRPr>
          </a:p>
        </p:txBody>
      </p:sp>
      <p:pic>
        <p:nvPicPr>
          <p:cNvPr id="13" name="Picture 2">
            <a:extLst>
              <a:ext uri="{FF2B5EF4-FFF2-40B4-BE49-F238E27FC236}">
                <a16:creationId xmlns:a16="http://schemas.microsoft.com/office/drawing/2014/main" id="{556BCFC1-FA1A-DADE-DD2E-505699382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1047" y="4756534"/>
            <a:ext cx="1355958" cy="9356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26BB9BED-1B25-49E7-67CB-00C4E47FFC7A}"/>
              </a:ext>
            </a:extLst>
          </p:cNvPr>
          <p:cNvSpPr txBox="1"/>
          <p:nvPr/>
        </p:nvSpPr>
        <p:spPr>
          <a:xfrm>
            <a:off x="9065048" y="1799590"/>
            <a:ext cx="2592288" cy="1286410"/>
          </a:xfrm>
          <a:prstGeom prst="rect">
            <a:avLst/>
          </a:prstGeom>
          <a:noFill/>
        </p:spPr>
        <p:txBody>
          <a:bodyPr wrap="square" rtlCol="0">
            <a:prstTxWarp prst="textArchUp">
              <a:avLst/>
            </a:prstTxWarp>
            <a:spAutoFit/>
          </a:bodyPr>
          <a:lstStyle/>
          <a:p>
            <a:pPr algn="ctr" eaLnBrk="0" fontAlgn="base" hangingPunct="0">
              <a:spcBef>
                <a:spcPct val="0"/>
              </a:spcBef>
              <a:spcAft>
                <a:spcPct val="0"/>
              </a:spcAft>
            </a:pPr>
            <a:r>
              <a:rPr lang="en-GB" b="1" kern="0" dirty="0">
                <a:solidFill>
                  <a:srgbClr val="0082B0"/>
                </a:solidFill>
                <a:latin typeface="+mj-lt"/>
                <a:ea typeface="+mn-ea"/>
              </a:rPr>
              <a:t>Member of</a:t>
            </a:r>
          </a:p>
        </p:txBody>
      </p:sp>
      <p:pic>
        <p:nvPicPr>
          <p:cNvPr id="16" name="Picture 2" descr="Logo Bundesverband Erneuerbare Energie e.V.">
            <a:extLst>
              <a:ext uri="{FF2B5EF4-FFF2-40B4-BE49-F238E27FC236}">
                <a16:creationId xmlns:a16="http://schemas.microsoft.com/office/drawing/2014/main" id="{549C7873-4241-75F1-B331-DD66E45E68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700"/>
          <a:stretch/>
        </p:blipFill>
        <p:spPr bwMode="auto">
          <a:xfrm>
            <a:off x="7340145" y="2097620"/>
            <a:ext cx="2034108" cy="8973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DC7543D9-C0EF-F285-4AF7-41AA61D8F4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9723"/>
          <a:stretch/>
        </p:blipFill>
        <p:spPr bwMode="auto">
          <a:xfrm>
            <a:off x="8783245" y="3519042"/>
            <a:ext cx="1347802" cy="7747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uropean Biogas Association">
            <a:extLst>
              <a:ext uri="{FF2B5EF4-FFF2-40B4-BE49-F238E27FC236}">
                <a16:creationId xmlns:a16="http://schemas.microsoft.com/office/drawing/2014/main" id="{BC2A4B0C-EDEB-F34C-9FBC-E3C1219D8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4432" y="2358161"/>
            <a:ext cx="2019300" cy="828675"/>
          </a:xfrm>
          <a:prstGeom prst="rect">
            <a:avLst/>
          </a:prstGeom>
          <a:noFill/>
          <a:extLst>
            <a:ext uri="{909E8E84-426E-40DD-AFC4-6F175D3DCCD1}">
              <a14:hiddenFill xmlns:a14="http://schemas.microsoft.com/office/drawing/2010/main">
                <a:solidFill>
                  <a:srgbClr val="FFFFFF"/>
                </a:solidFill>
              </a14:hiddenFill>
            </a:ext>
          </a:extLst>
        </p:spPr>
      </p:pic>
      <p:sp>
        <p:nvSpPr>
          <p:cNvPr id="2" name="Fußzeilenplatzhalter 1">
            <a:extLst>
              <a:ext uri="{FF2B5EF4-FFF2-40B4-BE49-F238E27FC236}">
                <a16:creationId xmlns:a16="http://schemas.microsoft.com/office/drawing/2014/main" id="{1291BAFC-6B65-F8E9-62F1-C9B8910D2FFA}"/>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2781178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37C0E07-CD44-AA67-4CAF-8D6E2F1FA65E}"/>
              </a:ext>
            </a:extLst>
          </p:cNvPr>
          <p:cNvSpPr>
            <a:spLocks noGrp="1"/>
          </p:cNvSpPr>
          <p:nvPr>
            <p:ph type="sldNum" sz="quarter" idx="12"/>
          </p:nvPr>
        </p:nvSpPr>
        <p:spPr/>
        <p:txBody>
          <a:bodyPr/>
          <a:lstStyle/>
          <a:p>
            <a:pPr algn="r">
              <a:defRPr/>
            </a:pPr>
            <a:fld id="{42020CB9-598F-41BD-B058-380FB38EF93E}" type="slidenum">
              <a:rPr lang="de-DE" smtClean="0"/>
              <a:pPr algn="r">
                <a:defRPr/>
              </a:pPr>
              <a:t>20</a:t>
            </a:fld>
            <a:endParaRPr lang="de-DE" dirty="0"/>
          </a:p>
        </p:txBody>
      </p:sp>
      <p:sp>
        <p:nvSpPr>
          <p:cNvPr id="6" name="Textplatzhalter 5">
            <a:extLst>
              <a:ext uri="{FF2B5EF4-FFF2-40B4-BE49-F238E27FC236}">
                <a16:creationId xmlns:a16="http://schemas.microsoft.com/office/drawing/2014/main" id="{65A4904D-087E-14CB-25CD-6E27B5166366}"/>
              </a:ext>
            </a:extLst>
          </p:cNvPr>
          <p:cNvSpPr>
            <a:spLocks noGrp="1"/>
          </p:cNvSpPr>
          <p:nvPr>
            <p:ph type="body" sz="quarter" idx="13"/>
          </p:nvPr>
        </p:nvSpPr>
        <p:spPr/>
        <p:txBody>
          <a:bodyPr/>
          <a:lstStyle/>
          <a:p>
            <a:r>
              <a:rPr lang="de-DE" dirty="0"/>
              <a:t>Politischer Willen der Unterstützung von Biogas deutlich spürbar</a:t>
            </a:r>
          </a:p>
          <a:p>
            <a:endParaRPr lang="de-DE" dirty="0"/>
          </a:p>
          <a:p>
            <a:r>
              <a:rPr lang="de-DE" dirty="0"/>
              <a:t>Flexibilität ist ein Muss für die Branche, Biomassepaket ignoriert Zeitschiene der Praxis</a:t>
            </a:r>
          </a:p>
          <a:p>
            <a:endParaRPr lang="de-DE" dirty="0"/>
          </a:p>
          <a:p>
            <a:r>
              <a:rPr lang="de-DE" dirty="0"/>
              <a:t>Große Teile der Branche in existenzbedrohender Lage</a:t>
            </a:r>
          </a:p>
          <a:p>
            <a:pPr lvl="1"/>
            <a:r>
              <a:rPr lang="de-DE" dirty="0"/>
              <a:t>entweder weil „</a:t>
            </a:r>
            <a:r>
              <a:rPr lang="de-DE" dirty="0" err="1"/>
              <a:t>flexfähig</a:t>
            </a:r>
            <a:r>
              <a:rPr lang="de-DE" dirty="0"/>
              <a:t>“ und das Biomassepaket keine Anwendung findet</a:t>
            </a:r>
          </a:p>
          <a:p>
            <a:pPr lvl="1"/>
            <a:r>
              <a:rPr lang="de-DE" dirty="0"/>
              <a:t>oder Anforderungen in enger Zeitschiene nicht erfüllbar</a:t>
            </a:r>
          </a:p>
          <a:p>
            <a:pPr lvl="1"/>
            <a:endParaRPr lang="de-DE" dirty="0"/>
          </a:p>
          <a:p>
            <a:pPr marL="0" indent="-17462">
              <a:buNone/>
            </a:pPr>
            <a:r>
              <a:rPr lang="de-DE" dirty="0">
                <a:solidFill>
                  <a:schemeClr val="accent5"/>
                </a:solidFill>
                <a:sym typeface="Wingdings" panose="05000000000000000000" pitchFamily="2" charset="2"/>
              </a:rPr>
              <a:t> </a:t>
            </a:r>
            <a:r>
              <a:rPr lang="de-DE" dirty="0">
                <a:solidFill>
                  <a:schemeClr val="accent5"/>
                </a:solidFill>
              </a:rPr>
              <a:t> Biomassepaket als Booster für einen Teil; Biomassepaket 2.0 muss Booster für viele werden!</a:t>
            </a:r>
          </a:p>
          <a:p>
            <a:pPr lvl="1"/>
            <a:endParaRPr lang="de-DE" dirty="0"/>
          </a:p>
          <a:p>
            <a:r>
              <a:rPr lang="de-DE" dirty="0"/>
              <a:t>Andere Lösungen müssen parallel vorangebracht werden:</a:t>
            </a:r>
          </a:p>
          <a:p>
            <a:pPr lvl="1"/>
            <a:r>
              <a:rPr lang="de-DE" dirty="0"/>
              <a:t>Clusterung und Erzeugung von Biomethan, Bio-LNG</a:t>
            </a:r>
          </a:p>
          <a:p>
            <a:pPr lvl="1"/>
            <a:r>
              <a:rPr lang="de-DE" dirty="0"/>
              <a:t>Verbesserungen beim BImSchG (Quote) und EnWG (</a:t>
            </a:r>
            <a:r>
              <a:rPr lang="de-DE" dirty="0" err="1"/>
              <a:t>GasNZV</a:t>
            </a:r>
            <a:r>
              <a:rPr lang="de-DE" dirty="0"/>
              <a:t>)</a:t>
            </a:r>
          </a:p>
          <a:p>
            <a:pPr lvl="1"/>
            <a:r>
              <a:rPr lang="de-DE" dirty="0"/>
              <a:t>Einsatz von Erdgas, Biomethan, Bio-LNG in BHKW</a:t>
            </a:r>
          </a:p>
        </p:txBody>
      </p:sp>
      <p:sp>
        <p:nvSpPr>
          <p:cNvPr id="5" name="Titel 4">
            <a:extLst>
              <a:ext uri="{FF2B5EF4-FFF2-40B4-BE49-F238E27FC236}">
                <a16:creationId xmlns:a16="http://schemas.microsoft.com/office/drawing/2014/main" id="{0D09B5A9-B445-3B54-B270-2F163E8A0560}"/>
              </a:ext>
            </a:extLst>
          </p:cNvPr>
          <p:cNvSpPr>
            <a:spLocks noGrp="1"/>
          </p:cNvSpPr>
          <p:nvPr>
            <p:ph type="title"/>
          </p:nvPr>
        </p:nvSpPr>
        <p:spPr/>
        <p:txBody>
          <a:bodyPr/>
          <a:lstStyle/>
          <a:p>
            <a:r>
              <a:rPr lang="de-DE" dirty="0"/>
              <a:t>Fazit Biomassepaket</a:t>
            </a:r>
          </a:p>
        </p:txBody>
      </p:sp>
    </p:spTree>
    <p:extLst>
      <p:ext uri="{BB962C8B-B14F-4D97-AF65-F5344CB8AC3E}">
        <p14:creationId xmlns:p14="http://schemas.microsoft.com/office/powerpoint/2010/main" val="2671775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67FF5E3-FFB3-96DD-1BA0-131D8CA5EF18}"/>
              </a:ext>
            </a:extLst>
          </p:cNvPr>
          <p:cNvSpPr>
            <a:spLocks noGrp="1"/>
          </p:cNvSpPr>
          <p:nvPr>
            <p:ph type="sldNum" sz="quarter" idx="11"/>
          </p:nvPr>
        </p:nvSpPr>
        <p:spPr/>
        <p:txBody>
          <a:bodyPr/>
          <a:lstStyle/>
          <a:p>
            <a:pPr>
              <a:defRPr/>
            </a:pPr>
            <a:fld id="{12AF9BAD-775A-4C64-ACE3-76CB4F6FA34E}" type="slidenum">
              <a:rPr lang="de-DE" smtClean="0"/>
              <a:pPr>
                <a:defRPr/>
              </a:pPr>
              <a:t>21</a:t>
            </a:fld>
            <a:endParaRPr lang="de-DE" dirty="0"/>
          </a:p>
        </p:txBody>
      </p:sp>
      <p:sp>
        <p:nvSpPr>
          <p:cNvPr id="5" name="Titel 4">
            <a:extLst>
              <a:ext uri="{FF2B5EF4-FFF2-40B4-BE49-F238E27FC236}">
                <a16:creationId xmlns:a16="http://schemas.microsoft.com/office/drawing/2014/main" id="{02A5B10F-AFFD-EF9A-565A-78C7743CD464}"/>
              </a:ext>
            </a:extLst>
          </p:cNvPr>
          <p:cNvSpPr>
            <a:spLocks noGrp="1"/>
          </p:cNvSpPr>
          <p:nvPr>
            <p:ph type="title"/>
          </p:nvPr>
        </p:nvSpPr>
        <p:spPr/>
        <p:txBody>
          <a:bodyPr/>
          <a:lstStyle/>
          <a:p>
            <a:r>
              <a:rPr lang="de-DE" dirty="0"/>
              <a:t>Was sonst in Berlin?</a:t>
            </a:r>
          </a:p>
        </p:txBody>
      </p:sp>
      <p:pic>
        <p:nvPicPr>
          <p:cNvPr id="2050" name="Picture 2" descr="Keine alternative Textbeschreibung für dieses Bild vorhanden">
            <a:extLst>
              <a:ext uri="{FF2B5EF4-FFF2-40B4-BE49-F238E27FC236}">
                <a16:creationId xmlns:a16="http://schemas.microsoft.com/office/drawing/2014/main" id="{ABA978CF-B5C8-6A3E-EF7C-38C398E574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344" y="1224136"/>
            <a:ext cx="2084023" cy="2924944"/>
          </a:xfrm>
          <a:prstGeom prst="parallelogram">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Datumsplatzhalter 1">
            <a:extLst>
              <a:ext uri="{FF2B5EF4-FFF2-40B4-BE49-F238E27FC236}">
                <a16:creationId xmlns:a16="http://schemas.microsoft.com/office/drawing/2014/main" id="{6E245E9A-5C48-388D-479A-3676E6914386}"/>
              </a:ext>
            </a:extLst>
          </p:cNvPr>
          <p:cNvSpPr txBox="1">
            <a:spLocks/>
          </p:cNvSpPr>
          <p:nvPr/>
        </p:nvSpPr>
        <p:spPr bwMode="auto">
          <a:xfrm>
            <a:off x="209340" y="4293096"/>
            <a:ext cx="575535" cy="885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algn="l" rtl="0" eaLnBrk="0" fontAlgn="base" hangingPunct="0">
              <a:spcBef>
                <a:spcPct val="0"/>
              </a:spcBef>
              <a:spcAft>
                <a:spcPct val="0"/>
              </a:spcAft>
              <a:defRPr sz="900" kern="1200">
                <a:solidFill>
                  <a:srgbClr val="0082B0"/>
                </a:solidFill>
                <a:latin typeface="Arial" panose="020B0604020202020204" pitchFamily="34" charset="0"/>
                <a:ea typeface="ＭＳ Ｐゴシック" pitchFamily="1" charset="-128"/>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a:lstStyle>
          <a:p>
            <a:pPr>
              <a:defRPr/>
            </a:pPr>
            <a:r>
              <a:rPr lang="de-DE" sz="800" dirty="0"/>
              <a:t>Quelle: BNetzA 2025</a:t>
            </a:r>
          </a:p>
        </p:txBody>
      </p:sp>
      <p:sp>
        <p:nvSpPr>
          <p:cNvPr id="7" name="Textfeld 6">
            <a:extLst>
              <a:ext uri="{FF2B5EF4-FFF2-40B4-BE49-F238E27FC236}">
                <a16:creationId xmlns:a16="http://schemas.microsoft.com/office/drawing/2014/main" id="{56EFB8F4-BA75-034E-70D5-523C2A24B7E6}"/>
              </a:ext>
            </a:extLst>
          </p:cNvPr>
          <p:cNvSpPr txBox="1"/>
          <p:nvPr/>
        </p:nvSpPr>
        <p:spPr>
          <a:xfrm>
            <a:off x="2275367" y="1963429"/>
            <a:ext cx="4016215" cy="923330"/>
          </a:xfrm>
          <a:prstGeom prst="rect">
            <a:avLst/>
          </a:prstGeom>
          <a:solidFill>
            <a:schemeClr val="accent1"/>
          </a:solidFill>
          <a:ln w="38100">
            <a:solidFill>
              <a:schemeClr val="bg1">
                <a:lumMod val="65000"/>
              </a:schemeClr>
            </a:solidFill>
          </a:ln>
          <a:effectLst>
            <a:outerShdw blurRad="50800" dist="38100" dir="2700000" algn="tl" rotWithShape="0">
              <a:prstClr val="black">
                <a:alpha val="40000"/>
              </a:prstClr>
            </a:outerShdw>
            <a:softEdge rad="31750"/>
          </a:effectLst>
        </p:spPr>
        <p:txBody>
          <a:bodyPr wrap="square" rtlCol="0">
            <a:spAutoFit/>
          </a:bodyPr>
          <a:lstStyle/>
          <a:p>
            <a:pPr marL="285750" indent="-285750">
              <a:buFont typeface="Arial" panose="020B0604020202020204" pitchFamily="34" charset="0"/>
              <a:buChar char="•"/>
            </a:pPr>
            <a:r>
              <a:rPr lang="de-DE" sz="1800" dirty="0">
                <a:solidFill>
                  <a:schemeClr val="bg1"/>
                </a:solidFill>
                <a:latin typeface="+mn-lt"/>
              </a:rPr>
              <a:t>Bericht zur Versorgungssicherheit der BNetzA</a:t>
            </a:r>
          </a:p>
          <a:p>
            <a:pPr marL="285750" indent="-285750">
              <a:buFont typeface="Arial" panose="020B0604020202020204" pitchFamily="34" charset="0"/>
              <a:buChar char="•"/>
            </a:pPr>
            <a:r>
              <a:rPr lang="de-DE" sz="1800" dirty="0">
                <a:solidFill>
                  <a:schemeClr val="bg1"/>
                </a:solidFill>
                <a:latin typeface="+mn-lt"/>
              </a:rPr>
              <a:t>Monitoringbericht für das BMWE?</a:t>
            </a:r>
          </a:p>
        </p:txBody>
      </p:sp>
      <p:sp>
        <p:nvSpPr>
          <p:cNvPr id="8" name="Pfeil: nach rechts 7">
            <a:extLst>
              <a:ext uri="{FF2B5EF4-FFF2-40B4-BE49-F238E27FC236}">
                <a16:creationId xmlns:a16="http://schemas.microsoft.com/office/drawing/2014/main" id="{3AC2480B-7CBE-51C5-5CBB-D4BD58A85CB6}"/>
              </a:ext>
            </a:extLst>
          </p:cNvPr>
          <p:cNvSpPr/>
          <p:nvPr/>
        </p:nvSpPr>
        <p:spPr bwMode="auto">
          <a:xfrm>
            <a:off x="6744072" y="4734272"/>
            <a:ext cx="4824536" cy="1935088"/>
          </a:xfrm>
          <a:prstGeom prst="rightArrow">
            <a:avLst/>
          </a:prstGeom>
          <a:solidFill>
            <a:schemeClr val="accent1"/>
          </a:solidFill>
          <a:ln w="38100" cap="flat" cmpd="sng" algn="ctr">
            <a:solidFill>
              <a:schemeClr val="bg1">
                <a:lumMod val="65000"/>
              </a:schemeClr>
            </a:solid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800" b="0" i="0" u="none" strike="noStrike" cap="none" normalizeH="0" baseline="0" dirty="0">
                <a:ln>
                  <a:noFill/>
                </a:ln>
                <a:solidFill>
                  <a:schemeClr val="bg1"/>
                </a:solidFill>
                <a:effectLst/>
                <a:latin typeface="+mn-lt"/>
                <a:ea typeface="ＭＳ Ｐゴシック" pitchFamily="1" charset="-128"/>
              </a:rPr>
              <a:t>Novelle </a:t>
            </a:r>
            <a:r>
              <a:rPr kumimoji="0" lang="de-DE" sz="1800" b="0" i="0" u="none" strike="noStrike" cap="none" normalizeH="0" baseline="0" dirty="0" err="1">
                <a:ln>
                  <a:noFill/>
                </a:ln>
                <a:solidFill>
                  <a:schemeClr val="bg1"/>
                </a:solidFill>
                <a:effectLst/>
                <a:latin typeface="+mn-lt"/>
                <a:ea typeface="ＭＳ Ｐゴシック" pitchFamily="1" charset="-128"/>
              </a:rPr>
              <a:t>NachVs</a:t>
            </a:r>
            <a:r>
              <a:rPr kumimoji="0" lang="de-DE" sz="1800" b="0" i="0" u="none" strike="noStrike" cap="none" normalizeH="0" baseline="0" dirty="0">
                <a:ln>
                  <a:noFill/>
                </a:ln>
                <a:solidFill>
                  <a:schemeClr val="bg1"/>
                </a:solidFill>
                <a:effectLst/>
                <a:latin typeface="+mn-lt"/>
                <a:ea typeface="ＭＳ Ｐゴシック" pitchFamily="1" charset="-128"/>
              </a:rPr>
              <a:t> und Diskussion um Vorgaben zur Betrugsprävention (insb. Vertrauensschutz)</a:t>
            </a:r>
          </a:p>
        </p:txBody>
      </p:sp>
      <p:pic>
        <p:nvPicPr>
          <p:cNvPr id="9" name="Grafik 8">
            <a:extLst>
              <a:ext uri="{FF2B5EF4-FFF2-40B4-BE49-F238E27FC236}">
                <a16:creationId xmlns:a16="http://schemas.microsoft.com/office/drawing/2014/main" id="{13FB323A-ED5A-1A92-1A3F-3F65352F65CA}"/>
              </a:ext>
            </a:extLst>
          </p:cNvPr>
          <p:cNvPicPr>
            <a:picLocks noChangeAspect="1"/>
          </p:cNvPicPr>
          <p:nvPr/>
        </p:nvPicPr>
        <p:blipFill>
          <a:blip r:embed="rId3"/>
          <a:stretch>
            <a:fillRect/>
          </a:stretch>
        </p:blipFill>
        <p:spPr>
          <a:xfrm>
            <a:off x="6470168" y="2363864"/>
            <a:ext cx="5372343" cy="2217264"/>
          </a:xfrm>
          <a:prstGeom prst="roundRect">
            <a:avLst/>
          </a:prstGeom>
          <a:ln>
            <a:noFill/>
          </a:ln>
          <a:effectLst>
            <a:outerShdw blurRad="292100" dist="139700" dir="2700000" algn="tl" rotWithShape="0">
              <a:srgbClr val="333333">
                <a:alpha val="65000"/>
              </a:srgbClr>
            </a:outerShdw>
          </a:effectLst>
        </p:spPr>
      </p:pic>
      <p:sp>
        <p:nvSpPr>
          <p:cNvPr id="10" name="Textfeld 9">
            <a:extLst>
              <a:ext uri="{FF2B5EF4-FFF2-40B4-BE49-F238E27FC236}">
                <a16:creationId xmlns:a16="http://schemas.microsoft.com/office/drawing/2014/main" id="{9FCC708C-F695-22D0-E572-72E6B6CEC354}"/>
              </a:ext>
            </a:extLst>
          </p:cNvPr>
          <p:cNvSpPr txBox="1"/>
          <p:nvPr/>
        </p:nvSpPr>
        <p:spPr>
          <a:xfrm>
            <a:off x="7032104" y="1280068"/>
            <a:ext cx="4016215" cy="646331"/>
          </a:xfrm>
          <a:prstGeom prst="rect">
            <a:avLst/>
          </a:prstGeom>
          <a:solidFill>
            <a:schemeClr val="accent1"/>
          </a:solidFill>
          <a:ln w="38100">
            <a:solidFill>
              <a:schemeClr val="bg1">
                <a:lumMod val="65000"/>
              </a:schemeClr>
            </a:solidFill>
          </a:ln>
          <a:effectLst>
            <a:outerShdw blurRad="50800" dist="38100" dir="2700000" algn="tl" rotWithShape="0">
              <a:prstClr val="black">
                <a:alpha val="40000"/>
              </a:prstClr>
            </a:outerShdw>
            <a:softEdge rad="31750"/>
          </a:effectLst>
        </p:spPr>
        <p:txBody>
          <a:bodyPr wrap="square" rtlCol="0">
            <a:spAutoFit/>
          </a:bodyPr>
          <a:lstStyle/>
          <a:p>
            <a:pPr marL="285750" indent="-285750">
              <a:buFont typeface="Arial" panose="020B0604020202020204" pitchFamily="34" charset="0"/>
              <a:buChar char="•"/>
            </a:pPr>
            <a:r>
              <a:rPr lang="de-DE" sz="1800" dirty="0">
                <a:solidFill>
                  <a:schemeClr val="bg1"/>
                </a:solidFill>
                <a:latin typeface="+mn-lt"/>
              </a:rPr>
              <a:t>Novelle Energie- und StromStG</a:t>
            </a:r>
          </a:p>
          <a:p>
            <a:pPr marL="285750" indent="-285750">
              <a:buFont typeface="Arial" panose="020B0604020202020204" pitchFamily="34" charset="0"/>
              <a:buChar char="•"/>
            </a:pPr>
            <a:r>
              <a:rPr lang="de-DE" sz="1800" dirty="0">
                <a:solidFill>
                  <a:schemeClr val="bg1"/>
                </a:solidFill>
                <a:latin typeface="+mn-lt"/>
              </a:rPr>
              <a:t>Licht und Schatten</a:t>
            </a:r>
          </a:p>
        </p:txBody>
      </p:sp>
      <p:pic>
        <p:nvPicPr>
          <p:cNvPr id="2052" name="Picture 4">
            <a:extLst>
              <a:ext uri="{FF2B5EF4-FFF2-40B4-BE49-F238E27FC236}">
                <a16:creationId xmlns:a16="http://schemas.microsoft.com/office/drawing/2014/main" id="{E26D0632-1C00-A6FA-45A1-19EAB1A04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205" y="3125718"/>
            <a:ext cx="5270963" cy="3520532"/>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360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E10A9F5-1C68-0055-2CB4-05F5626628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9ADABA-16B9-89D7-F5D6-F518A6456A39}"/>
              </a:ext>
            </a:extLst>
          </p:cNvPr>
          <p:cNvSpPr>
            <a:spLocks noGrp="1"/>
          </p:cNvSpPr>
          <p:nvPr>
            <p:ph type="title"/>
          </p:nvPr>
        </p:nvSpPr>
        <p:spPr/>
        <p:txBody>
          <a:bodyPr/>
          <a:lstStyle/>
          <a:p>
            <a:r>
              <a:rPr lang="de-DE" dirty="0"/>
              <a:t>Biomassepaket: Das steckt drin!</a:t>
            </a:r>
          </a:p>
        </p:txBody>
      </p:sp>
      <p:sp>
        <p:nvSpPr>
          <p:cNvPr id="7" name="Datumsplatzhalter 1">
            <a:extLst>
              <a:ext uri="{FF2B5EF4-FFF2-40B4-BE49-F238E27FC236}">
                <a16:creationId xmlns:a16="http://schemas.microsoft.com/office/drawing/2014/main" id="{8A4A8A95-CAB3-8CCB-C9B8-423E02916A1D}"/>
              </a:ext>
            </a:extLst>
          </p:cNvPr>
          <p:cNvSpPr txBox="1">
            <a:spLocks/>
          </p:cNvSpPr>
          <p:nvPr/>
        </p:nvSpPr>
        <p:spPr bwMode="auto">
          <a:xfrm>
            <a:off x="6384032" y="5733256"/>
            <a:ext cx="3344834" cy="4892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algn="l" rtl="0" eaLnBrk="0" fontAlgn="base" hangingPunct="0">
              <a:spcBef>
                <a:spcPct val="0"/>
              </a:spcBef>
              <a:spcAft>
                <a:spcPct val="0"/>
              </a:spcAft>
              <a:defRPr sz="900" kern="1200">
                <a:solidFill>
                  <a:srgbClr val="0082B0"/>
                </a:solidFill>
                <a:latin typeface="Arial" panose="020B0604020202020204" pitchFamily="34" charset="0"/>
                <a:ea typeface="ＭＳ Ｐゴシック" pitchFamily="1" charset="-128"/>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a:lstStyle>
          <a:p>
            <a:pPr>
              <a:defRPr/>
            </a:pPr>
            <a:r>
              <a:rPr lang="de-DE" sz="800" dirty="0"/>
              <a:t>Quelle: KI Gemini</a:t>
            </a:r>
          </a:p>
        </p:txBody>
      </p:sp>
      <p:pic>
        <p:nvPicPr>
          <p:cNvPr id="4" name="Grafik 3">
            <a:extLst>
              <a:ext uri="{FF2B5EF4-FFF2-40B4-BE49-F238E27FC236}">
                <a16:creationId xmlns:a16="http://schemas.microsoft.com/office/drawing/2014/main" id="{974355D5-F7CE-8137-9A8F-3A7CD73E8A53}"/>
              </a:ext>
            </a:extLst>
          </p:cNvPr>
          <p:cNvPicPr>
            <a:picLocks noChangeAspect="1"/>
          </p:cNvPicPr>
          <p:nvPr/>
        </p:nvPicPr>
        <p:blipFill>
          <a:blip r:embed="rId2"/>
          <a:stretch>
            <a:fillRect/>
          </a:stretch>
        </p:blipFill>
        <p:spPr>
          <a:xfrm>
            <a:off x="4660776" y="2852936"/>
            <a:ext cx="2880320" cy="2880320"/>
          </a:xfrm>
          <a:prstGeom prst="roundRect">
            <a:avLst/>
          </a:prstGeom>
        </p:spPr>
      </p:pic>
    </p:spTree>
    <p:extLst>
      <p:ext uri="{BB962C8B-B14F-4D97-AF65-F5344CB8AC3E}">
        <p14:creationId xmlns:p14="http://schemas.microsoft.com/office/powerpoint/2010/main" val="2513455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22E233-F60B-DEC8-1593-69C686CEA411}"/>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9D0952D-B01B-0C5B-70D2-7219131FF70F}"/>
              </a:ext>
            </a:extLst>
          </p:cNvPr>
          <p:cNvSpPr>
            <a:spLocks noGrp="1"/>
          </p:cNvSpPr>
          <p:nvPr>
            <p:ph type="sldNum" sz="quarter" idx="12"/>
          </p:nvPr>
        </p:nvSpPr>
        <p:spPr/>
        <p:txBody>
          <a:bodyPr/>
          <a:lstStyle/>
          <a:p>
            <a:pPr>
              <a:defRPr/>
            </a:pPr>
            <a:fld id="{12AF9BAD-775A-4C64-ACE3-76CB4F6FA34E}" type="slidenum">
              <a:rPr lang="de-DE" smtClean="0"/>
              <a:pPr>
                <a:defRPr/>
              </a:pPr>
              <a:t>23</a:t>
            </a:fld>
            <a:endParaRPr lang="de-DE" dirty="0"/>
          </a:p>
        </p:txBody>
      </p:sp>
      <p:sp>
        <p:nvSpPr>
          <p:cNvPr id="4" name="Textplatzhalter 3">
            <a:extLst>
              <a:ext uri="{FF2B5EF4-FFF2-40B4-BE49-F238E27FC236}">
                <a16:creationId xmlns:a16="http://schemas.microsoft.com/office/drawing/2014/main" id="{4E0A7F79-5624-F471-B40A-FFD62D320CF8}"/>
              </a:ext>
            </a:extLst>
          </p:cNvPr>
          <p:cNvSpPr>
            <a:spLocks noGrp="1"/>
          </p:cNvSpPr>
          <p:nvPr>
            <p:ph type="body" sz="quarter" idx="13"/>
          </p:nvPr>
        </p:nvSpPr>
        <p:spPr/>
        <p:txBody>
          <a:bodyPr/>
          <a:lstStyle/>
          <a:p>
            <a:pPr marL="0" indent="0">
              <a:buNone/>
            </a:pPr>
            <a:r>
              <a:rPr lang="de-DE" dirty="0"/>
              <a:t>Starke Anhebung des</a:t>
            </a:r>
            <a:r>
              <a:rPr lang="de-DE" dirty="0">
                <a:solidFill>
                  <a:schemeClr val="accent1"/>
                </a:solidFill>
              </a:rPr>
              <a:t> </a:t>
            </a:r>
            <a:r>
              <a:rPr lang="de-DE" dirty="0">
                <a:solidFill>
                  <a:schemeClr val="accent2"/>
                </a:solidFill>
              </a:rPr>
              <a:t>Ausschreibungsvolumens</a:t>
            </a:r>
            <a:r>
              <a:rPr lang="de-DE" dirty="0">
                <a:solidFill>
                  <a:schemeClr val="accent1"/>
                </a:solidFill>
              </a:rPr>
              <a:t> </a:t>
            </a:r>
            <a:r>
              <a:rPr lang="de-DE" dirty="0"/>
              <a:t>und der </a:t>
            </a:r>
            <a:r>
              <a:rPr lang="de-DE" dirty="0">
                <a:solidFill>
                  <a:schemeClr val="accent4"/>
                </a:solidFill>
              </a:rPr>
              <a:t>vergütungsfähigen Strommenge</a:t>
            </a:r>
            <a:r>
              <a:rPr lang="de-DE" dirty="0"/>
              <a:t>, insb. für 2025 &amp; 2026 (ohne Übertrag Biomethan)</a:t>
            </a:r>
          </a:p>
          <a:p>
            <a:endParaRPr lang="de-DE" dirty="0"/>
          </a:p>
        </p:txBody>
      </p:sp>
      <p:sp>
        <p:nvSpPr>
          <p:cNvPr id="5" name="Titel 4">
            <a:extLst>
              <a:ext uri="{FF2B5EF4-FFF2-40B4-BE49-F238E27FC236}">
                <a16:creationId xmlns:a16="http://schemas.microsoft.com/office/drawing/2014/main" id="{26D70D12-03A6-54AF-2587-B9F5E83E6F06}"/>
              </a:ext>
            </a:extLst>
          </p:cNvPr>
          <p:cNvSpPr>
            <a:spLocks noGrp="1"/>
          </p:cNvSpPr>
          <p:nvPr>
            <p:ph type="title"/>
          </p:nvPr>
        </p:nvSpPr>
        <p:spPr/>
        <p:txBody>
          <a:bodyPr/>
          <a:lstStyle/>
          <a:p>
            <a:r>
              <a:rPr lang="de-DE" dirty="0"/>
              <a:t>Ausschreibungsvolumen</a:t>
            </a:r>
          </a:p>
        </p:txBody>
      </p:sp>
      <p:graphicFrame>
        <p:nvGraphicFramePr>
          <p:cNvPr id="6" name="Tabelle 5">
            <a:extLst>
              <a:ext uri="{FF2B5EF4-FFF2-40B4-BE49-F238E27FC236}">
                <a16:creationId xmlns:a16="http://schemas.microsoft.com/office/drawing/2014/main" id="{71A2B5F6-A32D-BF85-E83C-ECCBAC62CFD1}"/>
              </a:ext>
            </a:extLst>
          </p:cNvPr>
          <p:cNvGraphicFramePr>
            <a:graphicFrameLocks noGrp="1"/>
          </p:cNvGraphicFramePr>
          <p:nvPr/>
        </p:nvGraphicFramePr>
        <p:xfrm>
          <a:off x="838893" y="2276872"/>
          <a:ext cx="10513691" cy="3260964"/>
        </p:xfrm>
        <a:graphic>
          <a:graphicData uri="http://schemas.openxmlformats.org/drawingml/2006/table">
            <a:tbl>
              <a:tblPr firstRow="1" bandRow="1">
                <a:tableStyleId>{6E25E649-3F16-4E02-A733-19D2CDBF48F0}</a:tableStyleId>
              </a:tblPr>
              <a:tblGrid>
                <a:gridCol w="1643589">
                  <a:extLst>
                    <a:ext uri="{9D8B030D-6E8A-4147-A177-3AD203B41FA5}">
                      <a16:colId xmlns:a16="http://schemas.microsoft.com/office/drawing/2014/main" val="1987021169"/>
                    </a:ext>
                  </a:extLst>
                </a:gridCol>
                <a:gridCol w="1381268">
                  <a:extLst>
                    <a:ext uri="{9D8B030D-6E8A-4147-A177-3AD203B41FA5}">
                      <a16:colId xmlns:a16="http://schemas.microsoft.com/office/drawing/2014/main" val="1832949631"/>
                    </a:ext>
                  </a:extLst>
                </a:gridCol>
                <a:gridCol w="2160240">
                  <a:extLst>
                    <a:ext uri="{9D8B030D-6E8A-4147-A177-3AD203B41FA5}">
                      <a16:colId xmlns:a16="http://schemas.microsoft.com/office/drawing/2014/main" val="2593702964"/>
                    </a:ext>
                  </a:extLst>
                </a:gridCol>
                <a:gridCol w="1728192">
                  <a:extLst>
                    <a:ext uri="{9D8B030D-6E8A-4147-A177-3AD203B41FA5}">
                      <a16:colId xmlns:a16="http://schemas.microsoft.com/office/drawing/2014/main" val="1164131237"/>
                    </a:ext>
                  </a:extLst>
                </a:gridCol>
                <a:gridCol w="1296144">
                  <a:extLst>
                    <a:ext uri="{9D8B030D-6E8A-4147-A177-3AD203B41FA5}">
                      <a16:colId xmlns:a16="http://schemas.microsoft.com/office/drawing/2014/main" val="1861650494"/>
                    </a:ext>
                  </a:extLst>
                </a:gridCol>
                <a:gridCol w="2304258">
                  <a:extLst>
                    <a:ext uri="{9D8B030D-6E8A-4147-A177-3AD203B41FA5}">
                      <a16:colId xmlns:a16="http://schemas.microsoft.com/office/drawing/2014/main" val="1944512562"/>
                    </a:ext>
                  </a:extLst>
                </a:gridCol>
              </a:tblGrid>
              <a:tr h="0">
                <a:tc>
                  <a:txBody>
                    <a:bodyPr/>
                    <a:lstStyle/>
                    <a:p>
                      <a:pPr algn="ctr"/>
                      <a:endParaRPr lang="de-DE" dirty="0"/>
                    </a:p>
                  </a:txBody>
                  <a:tcPr>
                    <a:solidFill>
                      <a:schemeClr val="accent1"/>
                    </a:solidFill>
                  </a:tcPr>
                </a:tc>
                <a:tc>
                  <a:txBody>
                    <a:bodyPr/>
                    <a:lstStyle/>
                    <a:p>
                      <a:pPr algn="ctr"/>
                      <a:r>
                        <a:rPr lang="de-DE" dirty="0"/>
                        <a:t>EEG 2023</a:t>
                      </a:r>
                    </a:p>
                  </a:txBody>
                  <a:tcPr>
                    <a:solidFill>
                      <a:schemeClr val="accent1"/>
                    </a:solidFill>
                  </a:tcPr>
                </a:tc>
                <a:tc>
                  <a:txBody>
                    <a:bodyPr/>
                    <a:lstStyle/>
                    <a:p>
                      <a:pPr algn="ctr"/>
                      <a:r>
                        <a:rPr lang="de-DE" dirty="0"/>
                        <a:t>Biomassepaket</a:t>
                      </a:r>
                    </a:p>
                  </a:txBody>
                  <a:tcPr>
                    <a:solidFill>
                      <a:schemeClr val="accent1"/>
                    </a:solidFill>
                  </a:tcPr>
                </a:tc>
                <a:tc>
                  <a:txBody>
                    <a:bodyPr/>
                    <a:lstStyle/>
                    <a:p>
                      <a:pPr algn="ctr"/>
                      <a:endParaRPr lang="de-DE" dirty="0"/>
                    </a:p>
                  </a:txBody>
                  <a:tcPr>
                    <a:solidFill>
                      <a:schemeClr val="accent1"/>
                    </a:solidFill>
                  </a:tcPr>
                </a:tc>
                <a:tc>
                  <a:txBody>
                    <a:bodyPr/>
                    <a:lstStyle/>
                    <a:p>
                      <a:pPr algn="ctr"/>
                      <a:r>
                        <a:rPr lang="de-DE" dirty="0"/>
                        <a:t>EEG 2023</a:t>
                      </a:r>
                    </a:p>
                  </a:txBody>
                  <a:tcPr>
                    <a:solidFill>
                      <a:schemeClr val="accent1"/>
                    </a:solidFill>
                  </a:tcPr>
                </a:tc>
                <a:tc>
                  <a:txBody>
                    <a:bodyPr/>
                    <a:lstStyle/>
                    <a:p>
                      <a:pPr algn="ctr"/>
                      <a:r>
                        <a:rPr lang="de-DE" dirty="0"/>
                        <a:t>Biomassepaket</a:t>
                      </a:r>
                    </a:p>
                  </a:txBody>
                  <a:tcPr>
                    <a:solidFill>
                      <a:schemeClr val="accent1"/>
                    </a:solidFill>
                  </a:tcPr>
                </a:tc>
                <a:extLst>
                  <a:ext uri="{0D108BD9-81ED-4DB2-BD59-A6C34878D82A}">
                    <a16:rowId xmlns:a16="http://schemas.microsoft.com/office/drawing/2014/main" val="3953760754"/>
                  </a:ext>
                </a:extLst>
              </a:tr>
              <a:tr h="482534">
                <a:tc>
                  <a:txBody>
                    <a:bodyPr/>
                    <a:lstStyle/>
                    <a:p>
                      <a:r>
                        <a:rPr lang="de-DE" b="1" dirty="0">
                          <a:solidFill>
                            <a:schemeClr val="bg1"/>
                          </a:solidFill>
                        </a:rPr>
                        <a:t>Leistung</a:t>
                      </a:r>
                    </a:p>
                  </a:txBody>
                  <a:tcPr>
                    <a:solidFill>
                      <a:schemeClr val="accent2"/>
                    </a:solidFill>
                  </a:tcPr>
                </a:tc>
                <a:tc gridSpan="2">
                  <a:txBody>
                    <a:bodyPr/>
                    <a:lstStyle/>
                    <a:p>
                      <a:pPr algn="ctr"/>
                      <a:r>
                        <a:rPr lang="de-DE" b="1" dirty="0">
                          <a:solidFill>
                            <a:schemeClr val="bg1"/>
                          </a:solidFill>
                        </a:rPr>
                        <a:t>Ausschreibungsvolumen</a:t>
                      </a:r>
                    </a:p>
                  </a:txBody>
                  <a:tcPr anchor="ctr">
                    <a:solidFill>
                      <a:schemeClr val="accent2"/>
                    </a:solidFill>
                  </a:tcPr>
                </a:tc>
                <a:tc hMerge="1">
                  <a:txBody>
                    <a:bodyPr/>
                    <a:lstStyle/>
                    <a:p>
                      <a:pPr algn="ctr"/>
                      <a:endParaRPr lang="de-DE" b="1" dirty="0">
                        <a:solidFill>
                          <a:schemeClr val="bg1"/>
                        </a:solidFill>
                      </a:endParaRPr>
                    </a:p>
                  </a:txBody>
                  <a:tcPr anchor="ctr">
                    <a:solidFill>
                      <a:schemeClr val="accent2"/>
                    </a:solidFill>
                  </a:tcPr>
                </a:tc>
                <a:tc>
                  <a:txBody>
                    <a:bodyPr/>
                    <a:lstStyle/>
                    <a:p>
                      <a:pPr algn="l"/>
                      <a:r>
                        <a:rPr lang="de-DE" b="1" dirty="0">
                          <a:solidFill>
                            <a:schemeClr val="bg1"/>
                          </a:solidFill>
                        </a:rPr>
                        <a:t>Arbeit</a:t>
                      </a:r>
                    </a:p>
                  </a:txBody>
                  <a:tcPr anchor="ctr">
                    <a:solidFill>
                      <a:schemeClr val="accent4"/>
                    </a:solidFill>
                  </a:tcPr>
                </a:tc>
                <a:tc gridSpan="2">
                  <a:txBody>
                    <a:bodyPr/>
                    <a:lstStyle/>
                    <a:p>
                      <a:pPr algn="ctr"/>
                      <a:r>
                        <a:rPr lang="de-DE" b="1" dirty="0">
                          <a:solidFill>
                            <a:schemeClr val="bg1"/>
                          </a:solidFill>
                        </a:rPr>
                        <a:t>Vergütungsfähige Strommenge</a:t>
                      </a:r>
                    </a:p>
                  </a:txBody>
                  <a:tcPr anchor="ctr">
                    <a:solidFill>
                      <a:schemeClr val="accent4"/>
                    </a:solidFill>
                  </a:tcPr>
                </a:tc>
                <a:tc hMerge="1">
                  <a:txBody>
                    <a:bodyPr/>
                    <a:lstStyle/>
                    <a:p>
                      <a:pPr algn="ctr"/>
                      <a:endParaRPr lang="de-DE" b="1" dirty="0">
                        <a:solidFill>
                          <a:schemeClr val="bg1"/>
                        </a:solidFill>
                      </a:endParaRPr>
                    </a:p>
                  </a:txBody>
                  <a:tcPr anchor="ctr">
                    <a:solidFill>
                      <a:schemeClr val="accent4"/>
                    </a:solidFill>
                  </a:tcPr>
                </a:tc>
                <a:extLst>
                  <a:ext uri="{0D108BD9-81ED-4DB2-BD59-A6C34878D82A}">
                    <a16:rowId xmlns:a16="http://schemas.microsoft.com/office/drawing/2014/main" val="3254654136"/>
                  </a:ext>
                </a:extLst>
              </a:tr>
              <a:tr h="482534">
                <a:tc>
                  <a:txBody>
                    <a:bodyPr/>
                    <a:lstStyle/>
                    <a:p>
                      <a:r>
                        <a:rPr lang="de-DE" dirty="0">
                          <a:solidFill>
                            <a:schemeClr val="bg1"/>
                          </a:solidFill>
                        </a:rPr>
                        <a:t>2025 (MW)</a:t>
                      </a:r>
                    </a:p>
                  </a:txBody>
                  <a:tcPr>
                    <a:solidFill>
                      <a:schemeClr val="accent2"/>
                    </a:solidFill>
                  </a:tcPr>
                </a:tc>
                <a:tc>
                  <a:txBody>
                    <a:bodyPr/>
                    <a:lstStyle/>
                    <a:p>
                      <a:pPr algn="ctr"/>
                      <a:r>
                        <a:rPr lang="de-DE" dirty="0">
                          <a:solidFill>
                            <a:schemeClr val="bg2"/>
                          </a:solidFill>
                        </a:rPr>
                        <a:t>400</a:t>
                      </a:r>
                    </a:p>
                  </a:txBody>
                  <a:tcPr>
                    <a:solidFill>
                      <a:schemeClr val="accent3"/>
                    </a:solidFill>
                  </a:tcPr>
                </a:tc>
                <a:tc>
                  <a:txBody>
                    <a:bodyPr/>
                    <a:lstStyle/>
                    <a:p>
                      <a:pPr algn="ctr"/>
                      <a:r>
                        <a:rPr lang="de-DE">
                          <a:solidFill>
                            <a:schemeClr val="bg2"/>
                          </a:solidFill>
                        </a:rPr>
                        <a:t>1.300</a:t>
                      </a:r>
                      <a:endParaRPr lang="de-DE" dirty="0">
                        <a:solidFill>
                          <a:schemeClr val="bg2"/>
                        </a:solidFill>
                      </a:endParaRPr>
                    </a:p>
                  </a:txBody>
                  <a:tcPr>
                    <a:solidFill>
                      <a:schemeClr val="accent3"/>
                    </a:solidFill>
                  </a:tcPr>
                </a:tc>
                <a:tc>
                  <a:txBody>
                    <a:bodyPr/>
                    <a:lstStyle/>
                    <a:p>
                      <a:r>
                        <a:rPr lang="de-DE" dirty="0">
                          <a:solidFill>
                            <a:schemeClr val="bg1"/>
                          </a:solidFill>
                        </a:rPr>
                        <a:t>2025 (TWh)</a:t>
                      </a:r>
                    </a:p>
                  </a:txBody>
                  <a:tcPr>
                    <a:solidFill>
                      <a:schemeClr val="accent4"/>
                    </a:solidFill>
                  </a:tcPr>
                </a:tc>
                <a:tc>
                  <a:txBody>
                    <a:bodyPr/>
                    <a:lstStyle/>
                    <a:p>
                      <a:pPr algn="ctr"/>
                      <a:r>
                        <a:rPr lang="de-DE" dirty="0">
                          <a:solidFill>
                            <a:schemeClr val="bg1"/>
                          </a:solidFill>
                        </a:rPr>
                        <a:t>1,6</a:t>
                      </a:r>
                    </a:p>
                  </a:txBody>
                  <a:tcPr anchor="ctr">
                    <a:solidFill>
                      <a:schemeClr val="accent3"/>
                    </a:solidFill>
                  </a:tcPr>
                </a:tc>
                <a:tc>
                  <a:txBody>
                    <a:bodyPr/>
                    <a:lstStyle/>
                    <a:p>
                      <a:pPr algn="ctr"/>
                      <a:r>
                        <a:rPr lang="de-DE">
                          <a:solidFill>
                            <a:schemeClr val="bg1"/>
                          </a:solidFill>
                        </a:rPr>
                        <a:t>3,8</a:t>
                      </a:r>
                      <a:endParaRPr lang="de-DE" dirty="0">
                        <a:solidFill>
                          <a:schemeClr val="bg1"/>
                        </a:solidFill>
                      </a:endParaRPr>
                    </a:p>
                  </a:txBody>
                  <a:tcPr anchor="ctr">
                    <a:solidFill>
                      <a:schemeClr val="accent3"/>
                    </a:solidFill>
                  </a:tcPr>
                </a:tc>
                <a:extLst>
                  <a:ext uri="{0D108BD9-81ED-4DB2-BD59-A6C34878D82A}">
                    <a16:rowId xmlns:a16="http://schemas.microsoft.com/office/drawing/2014/main" val="983294823"/>
                  </a:ext>
                </a:extLst>
              </a:tr>
              <a:tr h="482534">
                <a:tc>
                  <a:txBody>
                    <a:bodyPr/>
                    <a:lstStyle/>
                    <a:p>
                      <a:r>
                        <a:rPr lang="de-DE" dirty="0">
                          <a:solidFill>
                            <a:schemeClr val="bg1"/>
                          </a:solidFill>
                        </a:rPr>
                        <a:t>2026 (MW)</a:t>
                      </a:r>
                    </a:p>
                  </a:txBody>
                  <a:tcPr>
                    <a:solidFill>
                      <a:schemeClr val="accent2"/>
                    </a:solidFill>
                  </a:tcPr>
                </a:tc>
                <a:tc>
                  <a:txBody>
                    <a:bodyPr/>
                    <a:lstStyle/>
                    <a:p>
                      <a:pPr algn="ctr"/>
                      <a:r>
                        <a:rPr lang="de-DE" dirty="0">
                          <a:solidFill>
                            <a:schemeClr val="bg2"/>
                          </a:solidFill>
                        </a:rPr>
                        <a:t>300</a:t>
                      </a:r>
                    </a:p>
                  </a:txBody>
                  <a:tcPr>
                    <a:solidFill>
                      <a:schemeClr val="accent3">
                        <a:lumMod val="75000"/>
                      </a:schemeClr>
                    </a:solidFill>
                  </a:tcPr>
                </a:tc>
                <a:tc>
                  <a:txBody>
                    <a:bodyPr/>
                    <a:lstStyle/>
                    <a:p>
                      <a:pPr algn="ctr"/>
                      <a:r>
                        <a:rPr lang="de-DE">
                          <a:solidFill>
                            <a:schemeClr val="bg2"/>
                          </a:solidFill>
                        </a:rPr>
                        <a:t>1.126</a:t>
                      </a:r>
                      <a:endParaRPr lang="de-DE" dirty="0">
                        <a:solidFill>
                          <a:schemeClr val="bg2"/>
                        </a:solidFill>
                      </a:endParaRPr>
                    </a:p>
                  </a:txBody>
                  <a:tcPr>
                    <a:solidFill>
                      <a:schemeClr val="accent3">
                        <a:lumMod val="75000"/>
                      </a:schemeClr>
                    </a:solidFill>
                  </a:tcPr>
                </a:tc>
                <a:tc>
                  <a:txBody>
                    <a:bodyPr/>
                    <a:lstStyle/>
                    <a:p>
                      <a:r>
                        <a:rPr lang="de-DE" dirty="0">
                          <a:solidFill>
                            <a:schemeClr val="bg1"/>
                          </a:solidFill>
                        </a:rPr>
                        <a:t>2026 (TWh)</a:t>
                      </a:r>
                    </a:p>
                  </a:txBody>
                  <a:tcPr>
                    <a:solidFill>
                      <a:schemeClr val="accent4"/>
                    </a:solidFill>
                  </a:tcPr>
                </a:tc>
                <a:tc>
                  <a:txBody>
                    <a:bodyPr/>
                    <a:lstStyle/>
                    <a:p>
                      <a:pPr algn="ctr"/>
                      <a:r>
                        <a:rPr lang="de-DE" dirty="0">
                          <a:solidFill>
                            <a:schemeClr val="bg1"/>
                          </a:solidFill>
                        </a:rPr>
                        <a:t>1,2</a:t>
                      </a:r>
                    </a:p>
                  </a:txBody>
                  <a:tcPr anchor="ctr">
                    <a:solidFill>
                      <a:schemeClr val="accent3">
                        <a:lumMod val="75000"/>
                      </a:schemeClr>
                    </a:solidFill>
                  </a:tcPr>
                </a:tc>
                <a:tc>
                  <a:txBody>
                    <a:bodyPr/>
                    <a:lstStyle/>
                    <a:p>
                      <a:pPr algn="ctr"/>
                      <a:r>
                        <a:rPr lang="de-DE">
                          <a:solidFill>
                            <a:schemeClr val="bg1"/>
                          </a:solidFill>
                        </a:rPr>
                        <a:t>3,3</a:t>
                      </a:r>
                      <a:endParaRPr lang="de-DE" dirty="0">
                        <a:solidFill>
                          <a:schemeClr val="bg1"/>
                        </a:solidFill>
                      </a:endParaRPr>
                    </a:p>
                  </a:txBody>
                  <a:tcPr anchor="ctr">
                    <a:solidFill>
                      <a:schemeClr val="accent3">
                        <a:lumMod val="75000"/>
                      </a:schemeClr>
                    </a:solidFill>
                  </a:tcPr>
                </a:tc>
                <a:extLst>
                  <a:ext uri="{0D108BD9-81ED-4DB2-BD59-A6C34878D82A}">
                    <a16:rowId xmlns:a16="http://schemas.microsoft.com/office/drawing/2014/main" val="4214518985"/>
                  </a:ext>
                </a:extLst>
              </a:tr>
              <a:tr h="482534">
                <a:tc>
                  <a:txBody>
                    <a:bodyPr/>
                    <a:lstStyle/>
                    <a:p>
                      <a:r>
                        <a:rPr lang="de-DE" dirty="0">
                          <a:solidFill>
                            <a:schemeClr val="bg1"/>
                          </a:solidFill>
                        </a:rPr>
                        <a:t>2027 (MW)</a:t>
                      </a:r>
                    </a:p>
                  </a:txBody>
                  <a:tcPr>
                    <a:solidFill>
                      <a:schemeClr val="accent2"/>
                    </a:solidFill>
                  </a:tcPr>
                </a:tc>
                <a:tc>
                  <a:txBody>
                    <a:bodyPr/>
                    <a:lstStyle/>
                    <a:p>
                      <a:pPr algn="ctr"/>
                      <a:r>
                        <a:rPr lang="de-DE" dirty="0">
                          <a:solidFill>
                            <a:schemeClr val="bg2"/>
                          </a:solidFill>
                        </a:rPr>
                        <a:t>300</a:t>
                      </a:r>
                    </a:p>
                  </a:txBody>
                  <a:tcPr>
                    <a:solidFill>
                      <a:schemeClr val="accent3"/>
                    </a:solidFill>
                  </a:tcPr>
                </a:tc>
                <a:tc>
                  <a:txBody>
                    <a:bodyPr/>
                    <a:lstStyle/>
                    <a:p>
                      <a:pPr algn="ctr"/>
                      <a:r>
                        <a:rPr lang="de-DE">
                          <a:solidFill>
                            <a:schemeClr val="bg2"/>
                          </a:solidFill>
                        </a:rPr>
                        <a:t>326</a:t>
                      </a:r>
                      <a:endParaRPr lang="de-DE" dirty="0">
                        <a:solidFill>
                          <a:schemeClr val="bg2"/>
                        </a:solidFill>
                      </a:endParaRPr>
                    </a:p>
                  </a:txBody>
                  <a:tcPr>
                    <a:solidFill>
                      <a:schemeClr val="accent3"/>
                    </a:solidFill>
                  </a:tcPr>
                </a:tc>
                <a:tc>
                  <a:txBody>
                    <a:bodyPr/>
                    <a:lstStyle/>
                    <a:p>
                      <a:r>
                        <a:rPr lang="de-DE" dirty="0">
                          <a:solidFill>
                            <a:schemeClr val="bg1"/>
                          </a:solidFill>
                        </a:rPr>
                        <a:t>2027 (TWh)</a:t>
                      </a:r>
                    </a:p>
                  </a:txBody>
                  <a:tcPr>
                    <a:solidFill>
                      <a:schemeClr val="accent4"/>
                    </a:solidFill>
                  </a:tcPr>
                </a:tc>
                <a:tc>
                  <a:txBody>
                    <a:bodyPr/>
                    <a:lstStyle/>
                    <a:p>
                      <a:pPr algn="ctr"/>
                      <a:r>
                        <a:rPr lang="de-DE" dirty="0">
                          <a:solidFill>
                            <a:schemeClr val="bg1"/>
                          </a:solidFill>
                        </a:rPr>
                        <a:t>1,2</a:t>
                      </a:r>
                    </a:p>
                  </a:txBody>
                  <a:tcPr anchor="ctr">
                    <a:solidFill>
                      <a:schemeClr val="accent3"/>
                    </a:solidFill>
                  </a:tcPr>
                </a:tc>
                <a:tc>
                  <a:txBody>
                    <a:bodyPr/>
                    <a:lstStyle/>
                    <a:p>
                      <a:pPr algn="ctr"/>
                      <a:r>
                        <a:rPr lang="de-DE">
                          <a:solidFill>
                            <a:schemeClr val="bg1"/>
                          </a:solidFill>
                        </a:rPr>
                        <a:t>0,9</a:t>
                      </a:r>
                      <a:endParaRPr lang="de-DE" dirty="0">
                        <a:solidFill>
                          <a:schemeClr val="bg1"/>
                        </a:solidFill>
                      </a:endParaRPr>
                    </a:p>
                  </a:txBody>
                  <a:tcPr anchor="ctr">
                    <a:solidFill>
                      <a:schemeClr val="accent3"/>
                    </a:solidFill>
                  </a:tcPr>
                </a:tc>
                <a:extLst>
                  <a:ext uri="{0D108BD9-81ED-4DB2-BD59-A6C34878D82A}">
                    <a16:rowId xmlns:a16="http://schemas.microsoft.com/office/drawing/2014/main" val="4207257682"/>
                  </a:ext>
                </a:extLst>
              </a:tr>
              <a:tr h="482534">
                <a:tc>
                  <a:txBody>
                    <a:bodyPr/>
                    <a:lstStyle/>
                    <a:p>
                      <a:r>
                        <a:rPr lang="de-DE" dirty="0">
                          <a:solidFill>
                            <a:schemeClr val="bg1"/>
                          </a:solidFill>
                        </a:rPr>
                        <a:t>2028 (MW)</a:t>
                      </a:r>
                    </a:p>
                  </a:txBody>
                  <a:tcPr>
                    <a:solidFill>
                      <a:schemeClr val="accent2"/>
                    </a:solidFill>
                  </a:tcPr>
                </a:tc>
                <a:tc>
                  <a:txBody>
                    <a:bodyPr/>
                    <a:lstStyle/>
                    <a:p>
                      <a:pPr algn="ctr"/>
                      <a:r>
                        <a:rPr lang="de-DE" dirty="0">
                          <a:solidFill>
                            <a:schemeClr val="bg2"/>
                          </a:solidFill>
                        </a:rPr>
                        <a:t>300</a:t>
                      </a:r>
                    </a:p>
                  </a:txBody>
                  <a:tcPr>
                    <a:solidFill>
                      <a:schemeClr val="accent3">
                        <a:lumMod val="75000"/>
                      </a:schemeClr>
                    </a:solidFill>
                  </a:tcPr>
                </a:tc>
                <a:tc>
                  <a:txBody>
                    <a:bodyPr/>
                    <a:lstStyle/>
                    <a:p>
                      <a:pPr algn="ctr"/>
                      <a:r>
                        <a:rPr lang="de-DE">
                          <a:solidFill>
                            <a:schemeClr val="bg2"/>
                          </a:solidFill>
                        </a:rPr>
                        <a:t>76</a:t>
                      </a:r>
                      <a:endParaRPr lang="de-DE" dirty="0">
                        <a:solidFill>
                          <a:schemeClr val="bg2"/>
                        </a:solidFill>
                      </a:endParaRPr>
                    </a:p>
                  </a:txBody>
                  <a:tcPr>
                    <a:solidFill>
                      <a:schemeClr val="accent3">
                        <a:lumMod val="75000"/>
                      </a:schemeClr>
                    </a:solidFill>
                  </a:tcPr>
                </a:tc>
                <a:tc>
                  <a:txBody>
                    <a:bodyPr/>
                    <a:lstStyle/>
                    <a:p>
                      <a:r>
                        <a:rPr lang="de-DE" dirty="0">
                          <a:solidFill>
                            <a:schemeClr val="bg1"/>
                          </a:solidFill>
                        </a:rPr>
                        <a:t>2028 (TWh)</a:t>
                      </a:r>
                    </a:p>
                  </a:txBody>
                  <a:tcPr>
                    <a:solidFill>
                      <a:schemeClr val="accent4"/>
                    </a:solidFill>
                  </a:tcPr>
                </a:tc>
                <a:tc>
                  <a:txBody>
                    <a:bodyPr/>
                    <a:lstStyle/>
                    <a:p>
                      <a:pPr algn="ctr"/>
                      <a:r>
                        <a:rPr lang="de-DE" dirty="0">
                          <a:solidFill>
                            <a:schemeClr val="bg1"/>
                          </a:solidFill>
                        </a:rPr>
                        <a:t>1,2</a:t>
                      </a:r>
                    </a:p>
                  </a:txBody>
                  <a:tcPr anchor="ctr">
                    <a:solidFill>
                      <a:schemeClr val="accent3">
                        <a:lumMod val="75000"/>
                      </a:schemeClr>
                    </a:solidFill>
                  </a:tcPr>
                </a:tc>
                <a:tc>
                  <a:txBody>
                    <a:bodyPr/>
                    <a:lstStyle/>
                    <a:p>
                      <a:pPr algn="ctr"/>
                      <a:r>
                        <a:rPr lang="de-DE">
                          <a:solidFill>
                            <a:schemeClr val="bg1"/>
                          </a:solidFill>
                        </a:rPr>
                        <a:t>0,2</a:t>
                      </a:r>
                      <a:endParaRPr lang="de-DE" dirty="0">
                        <a:solidFill>
                          <a:schemeClr val="bg1"/>
                        </a:solidFill>
                      </a:endParaRPr>
                    </a:p>
                  </a:txBody>
                  <a:tcPr anchor="ctr">
                    <a:solidFill>
                      <a:schemeClr val="accent3">
                        <a:lumMod val="75000"/>
                      </a:schemeClr>
                    </a:solidFill>
                  </a:tcPr>
                </a:tc>
                <a:extLst>
                  <a:ext uri="{0D108BD9-81ED-4DB2-BD59-A6C34878D82A}">
                    <a16:rowId xmlns:a16="http://schemas.microsoft.com/office/drawing/2014/main" val="2732993003"/>
                  </a:ext>
                </a:extLst>
              </a:tr>
              <a:tr h="482534">
                <a:tc>
                  <a:txBody>
                    <a:bodyPr/>
                    <a:lstStyle/>
                    <a:p>
                      <a:r>
                        <a:rPr lang="de-DE" dirty="0">
                          <a:solidFill>
                            <a:schemeClr val="bg1"/>
                          </a:solidFill>
                        </a:rPr>
                        <a:t>Gesamt (GW)</a:t>
                      </a:r>
                    </a:p>
                  </a:txBody>
                  <a:tcPr>
                    <a:solidFill>
                      <a:schemeClr val="accent2"/>
                    </a:solidFill>
                  </a:tcPr>
                </a:tc>
                <a:tc>
                  <a:txBody>
                    <a:bodyPr/>
                    <a:lstStyle/>
                    <a:p>
                      <a:pPr algn="ctr"/>
                      <a:r>
                        <a:rPr lang="de-DE" dirty="0">
                          <a:solidFill>
                            <a:schemeClr val="bg2"/>
                          </a:solidFill>
                        </a:rPr>
                        <a:t>1,3</a:t>
                      </a:r>
                    </a:p>
                  </a:txBody>
                  <a:tcPr>
                    <a:solidFill>
                      <a:schemeClr val="accent3"/>
                    </a:solidFill>
                  </a:tcPr>
                </a:tc>
                <a:tc>
                  <a:txBody>
                    <a:bodyPr/>
                    <a:lstStyle/>
                    <a:p>
                      <a:pPr algn="ctr"/>
                      <a:r>
                        <a:rPr lang="de-DE" dirty="0">
                          <a:solidFill>
                            <a:schemeClr val="bg2"/>
                          </a:solidFill>
                        </a:rPr>
                        <a:t>2,8</a:t>
                      </a:r>
                    </a:p>
                  </a:txBody>
                  <a:tcPr>
                    <a:solidFill>
                      <a:schemeClr val="accent3"/>
                    </a:solidFill>
                  </a:tcPr>
                </a:tc>
                <a:tc>
                  <a:txBody>
                    <a:bodyPr/>
                    <a:lstStyle/>
                    <a:p>
                      <a:r>
                        <a:rPr lang="de-DE" dirty="0">
                          <a:solidFill>
                            <a:schemeClr val="bg1"/>
                          </a:solidFill>
                        </a:rPr>
                        <a:t>Gesamt (TWh)</a:t>
                      </a:r>
                    </a:p>
                  </a:txBody>
                  <a:tcPr>
                    <a:solidFill>
                      <a:schemeClr val="accent4"/>
                    </a:solidFill>
                  </a:tcPr>
                </a:tc>
                <a:tc>
                  <a:txBody>
                    <a:bodyPr/>
                    <a:lstStyle/>
                    <a:p>
                      <a:pPr algn="ctr"/>
                      <a:r>
                        <a:rPr lang="de-DE" dirty="0">
                          <a:solidFill>
                            <a:schemeClr val="bg1"/>
                          </a:solidFill>
                        </a:rPr>
                        <a:t>5,1</a:t>
                      </a:r>
                    </a:p>
                  </a:txBody>
                  <a:tcPr anchor="ctr">
                    <a:solidFill>
                      <a:schemeClr val="accent3"/>
                    </a:solidFill>
                  </a:tcPr>
                </a:tc>
                <a:tc>
                  <a:txBody>
                    <a:bodyPr/>
                    <a:lstStyle/>
                    <a:p>
                      <a:pPr algn="ctr"/>
                      <a:r>
                        <a:rPr lang="de-DE" dirty="0">
                          <a:solidFill>
                            <a:schemeClr val="bg1"/>
                          </a:solidFill>
                        </a:rPr>
                        <a:t>8,2</a:t>
                      </a:r>
                    </a:p>
                  </a:txBody>
                  <a:tcPr anchor="ctr">
                    <a:solidFill>
                      <a:schemeClr val="accent3"/>
                    </a:solidFill>
                  </a:tcPr>
                </a:tc>
                <a:extLst>
                  <a:ext uri="{0D108BD9-81ED-4DB2-BD59-A6C34878D82A}">
                    <a16:rowId xmlns:a16="http://schemas.microsoft.com/office/drawing/2014/main" val="852982774"/>
                  </a:ext>
                </a:extLst>
              </a:tr>
            </a:tbl>
          </a:graphicData>
        </a:graphic>
      </p:graphicFrame>
    </p:spTree>
    <p:extLst>
      <p:ext uri="{BB962C8B-B14F-4D97-AF65-F5344CB8AC3E}">
        <p14:creationId xmlns:p14="http://schemas.microsoft.com/office/powerpoint/2010/main" val="1023374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C3A064-BD7D-407E-8DF4-20B783C21E55}"/>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7CDCB46-DB02-3C21-B45E-A7B6158A01E0}"/>
              </a:ext>
            </a:extLst>
          </p:cNvPr>
          <p:cNvSpPr>
            <a:spLocks noGrp="1"/>
          </p:cNvSpPr>
          <p:nvPr>
            <p:ph type="sldNum" sz="quarter" idx="11"/>
          </p:nvPr>
        </p:nvSpPr>
        <p:spPr/>
        <p:txBody>
          <a:bodyPr/>
          <a:lstStyle/>
          <a:p>
            <a:pPr>
              <a:defRPr/>
            </a:pPr>
            <a:fld id="{12AF9BAD-775A-4C64-ACE3-76CB4F6FA34E}" type="slidenum">
              <a:rPr lang="de-DE" smtClean="0"/>
              <a:pPr>
                <a:defRPr/>
              </a:pPr>
              <a:t>24</a:t>
            </a:fld>
            <a:endParaRPr lang="de-DE" dirty="0"/>
          </a:p>
        </p:txBody>
      </p:sp>
      <p:sp>
        <p:nvSpPr>
          <p:cNvPr id="5" name="Titel 4">
            <a:extLst>
              <a:ext uri="{FF2B5EF4-FFF2-40B4-BE49-F238E27FC236}">
                <a16:creationId xmlns:a16="http://schemas.microsoft.com/office/drawing/2014/main" id="{1B0DFD12-4B7A-2219-9FCE-E219E66EF0D5}"/>
              </a:ext>
            </a:extLst>
          </p:cNvPr>
          <p:cNvSpPr>
            <a:spLocks noGrp="1"/>
          </p:cNvSpPr>
          <p:nvPr>
            <p:ph type="title"/>
          </p:nvPr>
        </p:nvSpPr>
        <p:spPr/>
        <p:txBody>
          <a:bodyPr/>
          <a:lstStyle/>
          <a:p>
            <a:r>
              <a:rPr lang="de-DE" dirty="0"/>
              <a:t>Flexibilitätsanforderungen und weitere Neuerungen</a:t>
            </a:r>
          </a:p>
        </p:txBody>
      </p:sp>
      <p:graphicFrame>
        <p:nvGraphicFramePr>
          <p:cNvPr id="6" name="Tabelle 5">
            <a:extLst>
              <a:ext uri="{FF2B5EF4-FFF2-40B4-BE49-F238E27FC236}">
                <a16:creationId xmlns:a16="http://schemas.microsoft.com/office/drawing/2014/main" id="{3A0A92F1-BFDD-7D40-F480-083494829466}"/>
              </a:ext>
            </a:extLst>
          </p:cNvPr>
          <p:cNvGraphicFramePr>
            <a:graphicFrameLocks noGrp="1"/>
          </p:cNvGraphicFramePr>
          <p:nvPr/>
        </p:nvGraphicFramePr>
        <p:xfrm>
          <a:off x="550863" y="1371600"/>
          <a:ext cx="6950736" cy="3408614"/>
        </p:xfrm>
        <a:graphic>
          <a:graphicData uri="http://schemas.openxmlformats.org/drawingml/2006/table">
            <a:tbl>
              <a:tblPr firstRow="1" bandRow="1">
                <a:tableStyleId>{6E25E649-3F16-4E02-A733-19D2CDBF48F0}</a:tableStyleId>
              </a:tblPr>
              <a:tblGrid>
                <a:gridCol w="2739762">
                  <a:extLst>
                    <a:ext uri="{9D8B030D-6E8A-4147-A177-3AD203B41FA5}">
                      <a16:colId xmlns:a16="http://schemas.microsoft.com/office/drawing/2014/main" val="1987021169"/>
                    </a:ext>
                  </a:extLst>
                </a:gridCol>
                <a:gridCol w="2105487">
                  <a:extLst>
                    <a:ext uri="{9D8B030D-6E8A-4147-A177-3AD203B41FA5}">
                      <a16:colId xmlns:a16="http://schemas.microsoft.com/office/drawing/2014/main" val="1832949631"/>
                    </a:ext>
                  </a:extLst>
                </a:gridCol>
                <a:gridCol w="2105487">
                  <a:extLst>
                    <a:ext uri="{9D8B030D-6E8A-4147-A177-3AD203B41FA5}">
                      <a16:colId xmlns:a16="http://schemas.microsoft.com/office/drawing/2014/main" val="1405670833"/>
                    </a:ext>
                  </a:extLst>
                </a:gridCol>
              </a:tblGrid>
              <a:tr h="0">
                <a:tc>
                  <a:txBody>
                    <a:bodyPr/>
                    <a:lstStyle/>
                    <a:p>
                      <a:endParaRPr lang="de-DE" dirty="0"/>
                    </a:p>
                  </a:txBody>
                  <a:tcPr>
                    <a:solidFill>
                      <a:schemeClr val="accent1"/>
                    </a:solidFill>
                  </a:tcPr>
                </a:tc>
                <a:tc>
                  <a:txBody>
                    <a:bodyPr/>
                    <a:lstStyle/>
                    <a:p>
                      <a:pPr algn="ctr"/>
                      <a:r>
                        <a:rPr lang="de-DE" dirty="0"/>
                        <a:t>EEG 2023</a:t>
                      </a:r>
                    </a:p>
                  </a:txBody>
                  <a:tcPr>
                    <a:solidFill>
                      <a:schemeClr val="accent1"/>
                    </a:solidFill>
                  </a:tcPr>
                </a:tc>
                <a:tc>
                  <a:txBody>
                    <a:bodyPr/>
                    <a:lstStyle/>
                    <a:p>
                      <a:pPr algn="ctr"/>
                      <a:r>
                        <a:rPr lang="de-DE" dirty="0"/>
                        <a:t>Biomassepaket</a:t>
                      </a:r>
                    </a:p>
                  </a:txBody>
                  <a:tcPr>
                    <a:solidFill>
                      <a:schemeClr val="accent1"/>
                    </a:solidFill>
                  </a:tcPr>
                </a:tc>
                <a:extLst>
                  <a:ext uri="{0D108BD9-81ED-4DB2-BD59-A6C34878D82A}">
                    <a16:rowId xmlns:a16="http://schemas.microsoft.com/office/drawing/2014/main" val="3953760754"/>
                  </a:ext>
                </a:extLst>
              </a:tr>
              <a:tr h="482534">
                <a:tc>
                  <a:txBody>
                    <a:bodyPr/>
                    <a:lstStyle/>
                    <a:p>
                      <a:r>
                        <a:rPr lang="de-DE" b="1" dirty="0">
                          <a:solidFill>
                            <a:schemeClr val="bg1"/>
                          </a:solidFill>
                        </a:rPr>
                        <a:t>Flexibilitätszuschlag</a:t>
                      </a:r>
                    </a:p>
                  </a:txBody>
                  <a:tcPr>
                    <a:solidFill>
                      <a:schemeClr val="accent3"/>
                    </a:solidFill>
                  </a:tcPr>
                </a:tc>
                <a:tc>
                  <a:txBody>
                    <a:bodyPr/>
                    <a:lstStyle/>
                    <a:p>
                      <a:pPr algn="ctr"/>
                      <a:r>
                        <a:rPr lang="de-DE" dirty="0">
                          <a:solidFill>
                            <a:schemeClr val="bg1"/>
                          </a:solidFill>
                        </a:rPr>
                        <a:t>65 € / kW</a:t>
                      </a:r>
                    </a:p>
                  </a:txBody>
                  <a:tcPr anchor="ctr">
                    <a:solidFill>
                      <a:schemeClr val="accent3"/>
                    </a:solidFill>
                  </a:tcPr>
                </a:tc>
                <a:tc>
                  <a:txBody>
                    <a:bodyPr/>
                    <a:lstStyle/>
                    <a:p>
                      <a:pPr algn="ctr"/>
                      <a:r>
                        <a:rPr lang="de-DE" dirty="0">
                          <a:solidFill>
                            <a:schemeClr val="bg1"/>
                          </a:solidFill>
                        </a:rPr>
                        <a:t>100 € / kW</a:t>
                      </a:r>
                    </a:p>
                  </a:txBody>
                  <a:tcPr anchor="ctr">
                    <a:solidFill>
                      <a:schemeClr val="accent3"/>
                    </a:solidFill>
                  </a:tcPr>
                </a:tc>
                <a:extLst>
                  <a:ext uri="{0D108BD9-81ED-4DB2-BD59-A6C34878D82A}">
                    <a16:rowId xmlns:a16="http://schemas.microsoft.com/office/drawing/2014/main" val="983294823"/>
                  </a:ext>
                </a:extLst>
              </a:tr>
              <a:tr h="482534">
                <a:tc>
                  <a:txBody>
                    <a:bodyPr/>
                    <a:lstStyle/>
                    <a:p>
                      <a:r>
                        <a:rPr lang="de-DE" b="1" dirty="0">
                          <a:solidFill>
                            <a:schemeClr val="bg1"/>
                          </a:solidFill>
                        </a:rPr>
                        <a:t>Länge Anschluss-regelung</a:t>
                      </a:r>
                    </a:p>
                  </a:txBody>
                  <a:tcPr>
                    <a:solidFill>
                      <a:schemeClr val="accent3">
                        <a:lumMod val="75000"/>
                      </a:schemeClr>
                    </a:solidFill>
                  </a:tcPr>
                </a:tc>
                <a:tc>
                  <a:txBody>
                    <a:bodyPr/>
                    <a:lstStyle/>
                    <a:p>
                      <a:pPr algn="ctr"/>
                      <a:r>
                        <a:rPr lang="de-DE" dirty="0">
                          <a:solidFill>
                            <a:schemeClr val="bg1"/>
                          </a:solidFill>
                        </a:rPr>
                        <a:t>10 Jahre</a:t>
                      </a:r>
                    </a:p>
                  </a:txBody>
                  <a:tcPr anchor="ctr">
                    <a:solidFill>
                      <a:schemeClr val="accent3">
                        <a:lumMod val="75000"/>
                      </a:schemeClr>
                    </a:solidFill>
                  </a:tcPr>
                </a:tc>
                <a:tc>
                  <a:txBody>
                    <a:bodyPr/>
                    <a:lstStyle/>
                    <a:p>
                      <a:pPr algn="ctr"/>
                      <a:r>
                        <a:rPr lang="de-DE" dirty="0">
                          <a:solidFill>
                            <a:schemeClr val="bg1"/>
                          </a:solidFill>
                        </a:rPr>
                        <a:t>12 Jahre</a:t>
                      </a:r>
                    </a:p>
                  </a:txBody>
                  <a:tcPr anchor="ctr">
                    <a:solidFill>
                      <a:schemeClr val="accent3">
                        <a:lumMod val="75000"/>
                      </a:schemeClr>
                    </a:solidFill>
                  </a:tcPr>
                </a:tc>
                <a:extLst>
                  <a:ext uri="{0D108BD9-81ED-4DB2-BD59-A6C34878D82A}">
                    <a16:rowId xmlns:a16="http://schemas.microsoft.com/office/drawing/2014/main" val="4214518985"/>
                  </a:ext>
                </a:extLst>
              </a:tr>
              <a:tr h="482534">
                <a:tc>
                  <a:txBody>
                    <a:bodyPr/>
                    <a:lstStyle/>
                    <a:p>
                      <a:r>
                        <a:rPr lang="de-DE" b="1" dirty="0">
                          <a:solidFill>
                            <a:schemeClr val="bg1"/>
                          </a:solidFill>
                        </a:rPr>
                        <a:t>Frist zwischen Zuschlag &amp; Wechsel </a:t>
                      </a:r>
                    </a:p>
                  </a:txBody>
                  <a:tcPr>
                    <a:solidFill>
                      <a:schemeClr val="accent3"/>
                    </a:solidFill>
                  </a:tcPr>
                </a:tc>
                <a:tc>
                  <a:txBody>
                    <a:bodyPr/>
                    <a:lstStyle/>
                    <a:p>
                      <a:pPr algn="ctr"/>
                      <a:r>
                        <a:rPr lang="de-DE" dirty="0">
                          <a:solidFill>
                            <a:schemeClr val="bg1"/>
                          </a:solidFill>
                        </a:rPr>
                        <a:t>5 Jahre</a:t>
                      </a:r>
                    </a:p>
                  </a:txBody>
                  <a:tcPr anchor="ctr">
                    <a:solidFill>
                      <a:schemeClr val="accent3"/>
                    </a:solidFill>
                  </a:tcPr>
                </a:tc>
                <a:tc>
                  <a:txBody>
                    <a:bodyPr/>
                    <a:lstStyle/>
                    <a:p>
                      <a:pPr algn="ctr"/>
                      <a:r>
                        <a:rPr lang="de-DE" dirty="0">
                          <a:solidFill>
                            <a:schemeClr val="bg1"/>
                          </a:solidFill>
                        </a:rPr>
                        <a:t>3,5 Jahre</a:t>
                      </a:r>
                    </a:p>
                  </a:txBody>
                  <a:tcPr anchor="ctr">
                    <a:solidFill>
                      <a:schemeClr val="accent3"/>
                    </a:solidFill>
                  </a:tcPr>
                </a:tc>
                <a:extLst>
                  <a:ext uri="{0D108BD9-81ED-4DB2-BD59-A6C34878D82A}">
                    <a16:rowId xmlns:a16="http://schemas.microsoft.com/office/drawing/2014/main" val="4207257682"/>
                  </a:ext>
                </a:extLst>
              </a:tr>
              <a:tr h="482534">
                <a:tc>
                  <a:txBody>
                    <a:bodyPr/>
                    <a:lstStyle/>
                    <a:p>
                      <a:r>
                        <a:rPr lang="de-DE" b="1" dirty="0">
                          <a:solidFill>
                            <a:schemeClr val="bg1"/>
                          </a:solidFill>
                        </a:rPr>
                        <a:t>Maisdeckel</a:t>
                      </a:r>
                    </a:p>
                  </a:txBody>
                  <a:tcPr>
                    <a:solidFill>
                      <a:schemeClr val="accent3">
                        <a:lumMod val="75000"/>
                      </a:schemeClr>
                    </a:solidFill>
                  </a:tcPr>
                </a:tc>
                <a:tc>
                  <a:txBody>
                    <a:bodyPr/>
                    <a:lstStyle/>
                    <a:p>
                      <a:pPr algn="ctr"/>
                      <a:r>
                        <a:rPr lang="de-DE" dirty="0">
                          <a:solidFill>
                            <a:schemeClr val="bg1"/>
                          </a:solidFill>
                        </a:rPr>
                        <a:t>35 %  (2025)</a:t>
                      </a:r>
                    </a:p>
                    <a:p>
                      <a:pPr algn="ctr"/>
                      <a:r>
                        <a:rPr lang="de-DE" dirty="0">
                          <a:solidFill>
                            <a:schemeClr val="bg1"/>
                          </a:solidFill>
                        </a:rPr>
                        <a:t>30 % (ab 2026)</a:t>
                      </a:r>
                    </a:p>
                  </a:txBody>
                  <a:tcPr anchor="ctr">
                    <a:solidFill>
                      <a:schemeClr val="accent3">
                        <a:lumMod val="75000"/>
                      </a:schemeClr>
                    </a:solidFill>
                  </a:tcPr>
                </a:tc>
                <a:tc>
                  <a:txBody>
                    <a:bodyPr/>
                    <a:lstStyle/>
                    <a:p>
                      <a:pPr algn="ctr"/>
                      <a:r>
                        <a:rPr lang="de-DE" dirty="0">
                          <a:solidFill>
                            <a:schemeClr val="bg1"/>
                          </a:solidFill>
                        </a:rPr>
                        <a:t>30 %  (2025)</a:t>
                      </a:r>
                    </a:p>
                    <a:p>
                      <a:pPr algn="ctr"/>
                      <a:r>
                        <a:rPr lang="de-DE" dirty="0">
                          <a:solidFill>
                            <a:schemeClr val="bg1"/>
                          </a:solidFill>
                        </a:rPr>
                        <a:t>25 % (ab 2026)</a:t>
                      </a:r>
                    </a:p>
                  </a:txBody>
                  <a:tcPr anchor="ctr">
                    <a:solidFill>
                      <a:schemeClr val="accent3">
                        <a:lumMod val="75000"/>
                      </a:schemeClr>
                    </a:solidFill>
                  </a:tcPr>
                </a:tc>
                <a:extLst>
                  <a:ext uri="{0D108BD9-81ED-4DB2-BD59-A6C34878D82A}">
                    <a16:rowId xmlns:a16="http://schemas.microsoft.com/office/drawing/2014/main" val="2732993003"/>
                  </a:ext>
                </a:extLst>
              </a:tr>
              <a:tr h="482534">
                <a:tc>
                  <a:txBody>
                    <a:bodyPr/>
                    <a:lstStyle/>
                    <a:p>
                      <a:r>
                        <a:rPr lang="de-DE" b="1" dirty="0">
                          <a:solidFill>
                            <a:schemeClr val="bg1"/>
                          </a:solidFill>
                        </a:rPr>
                        <a:t>Quote für bestehende Wärmekonzepte</a:t>
                      </a:r>
                    </a:p>
                  </a:txBody>
                  <a:tcPr>
                    <a:solidFill>
                      <a:schemeClr val="accent3"/>
                    </a:solidFill>
                  </a:tcPr>
                </a:tc>
                <a:tc>
                  <a:txBody>
                    <a:bodyPr/>
                    <a:lstStyle/>
                    <a:p>
                      <a:pPr algn="ctr"/>
                      <a:r>
                        <a:rPr lang="de-DE" dirty="0">
                          <a:solidFill>
                            <a:schemeClr val="bg1"/>
                          </a:solidFill>
                        </a:rPr>
                        <a:t>Keine</a:t>
                      </a:r>
                    </a:p>
                  </a:txBody>
                  <a:tcPr anchor="c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solidFill>
                            <a:schemeClr val="bg1"/>
                          </a:solidFill>
                        </a:rPr>
                        <a:t>Wärmeerzeuger </a:t>
                      </a:r>
                      <a:br>
                        <a:rPr lang="de-DE">
                          <a:solidFill>
                            <a:schemeClr val="bg1"/>
                          </a:solidFill>
                        </a:rPr>
                      </a:br>
                      <a:r>
                        <a:rPr lang="de-DE">
                          <a:solidFill>
                            <a:schemeClr val="bg1"/>
                          </a:solidFill>
                        </a:rPr>
                        <a:t>&gt; 300 kW</a:t>
                      </a:r>
                      <a:r>
                        <a:rPr lang="de-DE" baseline="-25000">
                          <a:solidFill>
                            <a:schemeClr val="bg1"/>
                          </a:solidFill>
                        </a:rPr>
                        <a:t>th</a:t>
                      </a:r>
                      <a:endParaRPr lang="de-DE" baseline="-25000" dirty="0">
                        <a:solidFill>
                          <a:schemeClr val="bg1"/>
                        </a:solidFill>
                      </a:endParaRPr>
                    </a:p>
                  </a:txBody>
                  <a:tcPr anchor="ctr">
                    <a:solidFill>
                      <a:schemeClr val="accent3"/>
                    </a:solidFill>
                  </a:tcPr>
                </a:tc>
                <a:extLst>
                  <a:ext uri="{0D108BD9-81ED-4DB2-BD59-A6C34878D82A}">
                    <a16:rowId xmlns:a16="http://schemas.microsoft.com/office/drawing/2014/main" val="852982774"/>
                  </a:ext>
                </a:extLst>
              </a:tr>
            </a:tbl>
          </a:graphicData>
        </a:graphic>
      </p:graphicFrame>
      <p:sp>
        <p:nvSpPr>
          <p:cNvPr id="7" name="Rechteck 6">
            <a:extLst>
              <a:ext uri="{FF2B5EF4-FFF2-40B4-BE49-F238E27FC236}">
                <a16:creationId xmlns:a16="http://schemas.microsoft.com/office/drawing/2014/main" id="{922390A8-6302-511C-B73D-B14AD285B92F}"/>
              </a:ext>
            </a:extLst>
          </p:cNvPr>
          <p:cNvSpPr/>
          <p:nvPr/>
        </p:nvSpPr>
        <p:spPr bwMode="auto">
          <a:xfrm>
            <a:off x="550863" y="2204864"/>
            <a:ext cx="6950736" cy="27363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err="1">
              <a:ln>
                <a:noFill/>
              </a:ln>
              <a:solidFill>
                <a:srgbClr val="0082B0"/>
              </a:solidFill>
              <a:effectLst/>
              <a:latin typeface="+mn-lt"/>
              <a:ea typeface="ＭＳ Ｐゴシック" pitchFamily="1" charset="-128"/>
            </a:endParaRPr>
          </a:p>
        </p:txBody>
      </p:sp>
      <p:graphicFrame>
        <p:nvGraphicFramePr>
          <p:cNvPr id="4" name="Tabelle 3">
            <a:extLst>
              <a:ext uri="{FF2B5EF4-FFF2-40B4-BE49-F238E27FC236}">
                <a16:creationId xmlns:a16="http://schemas.microsoft.com/office/drawing/2014/main" id="{0993E78B-381B-E8AE-49FF-5353F54CE8FA}"/>
              </a:ext>
            </a:extLst>
          </p:cNvPr>
          <p:cNvGraphicFramePr>
            <a:graphicFrameLocks noGrp="1"/>
          </p:cNvGraphicFramePr>
          <p:nvPr/>
        </p:nvGraphicFramePr>
        <p:xfrm>
          <a:off x="541761" y="2514600"/>
          <a:ext cx="5927477" cy="1330828"/>
        </p:xfrm>
        <a:graphic>
          <a:graphicData uri="http://schemas.openxmlformats.org/drawingml/2006/table">
            <a:tbl>
              <a:tblPr firstRow="1" bandRow="1">
                <a:tableStyleId>{6E25E649-3F16-4E02-A733-19D2CDBF48F0}</a:tableStyleId>
              </a:tblPr>
              <a:tblGrid>
                <a:gridCol w="1967037">
                  <a:extLst>
                    <a:ext uri="{9D8B030D-6E8A-4147-A177-3AD203B41FA5}">
                      <a16:colId xmlns:a16="http://schemas.microsoft.com/office/drawing/2014/main" val="1987021169"/>
                    </a:ext>
                  </a:extLst>
                </a:gridCol>
                <a:gridCol w="3960440">
                  <a:extLst>
                    <a:ext uri="{9D8B030D-6E8A-4147-A177-3AD203B41FA5}">
                      <a16:colId xmlns:a16="http://schemas.microsoft.com/office/drawing/2014/main" val="1832949631"/>
                    </a:ext>
                  </a:extLst>
                </a:gridCol>
              </a:tblGrid>
              <a:tr h="0">
                <a:tc>
                  <a:txBody>
                    <a:bodyPr/>
                    <a:lstStyle/>
                    <a:p>
                      <a:pPr algn="ctr"/>
                      <a:endParaRPr lang="de-DE" dirty="0"/>
                    </a:p>
                  </a:txBody>
                  <a:tcPr anchor="ctr">
                    <a:solidFill>
                      <a:schemeClr val="accent1"/>
                    </a:solidFill>
                  </a:tcPr>
                </a:tc>
                <a:tc>
                  <a:txBody>
                    <a:bodyPr/>
                    <a:lstStyle/>
                    <a:p>
                      <a:pPr algn="ctr"/>
                      <a:r>
                        <a:rPr lang="de-DE" dirty="0"/>
                        <a:t>Entfall der Marktprämie bei…</a:t>
                      </a:r>
                    </a:p>
                  </a:txBody>
                  <a:tcPr anchor="ctr">
                    <a:solidFill>
                      <a:schemeClr val="accent1"/>
                    </a:solidFill>
                  </a:tcPr>
                </a:tc>
                <a:extLst>
                  <a:ext uri="{0D108BD9-81ED-4DB2-BD59-A6C34878D82A}">
                    <a16:rowId xmlns:a16="http://schemas.microsoft.com/office/drawing/2014/main" val="3953760754"/>
                  </a:ext>
                </a:extLst>
              </a:tr>
              <a:tr h="482534">
                <a:tc>
                  <a:txBody>
                    <a:bodyPr/>
                    <a:lstStyle/>
                    <a:p>
                      <a:r>
                        <a:rPr lang="de-DE" sz="1800" b="1" dirty="0">
                          <a:solidFill>
                            <a:schemeClr val="bg1"/>
                          </a:solidFill>
                        </a:rPr>
                        <a:t>EEG 2023</a:t>
                      </a:r>
                    </a:p>
                  </a:txBody>
                  <a:tcPr anchor="ctr">
                    <a:solidFill>
                      <a:schemeClr val="accent3"/>
                    </a:solidFill>
                  </a:tcPr>
                </a:tc>
                <a:tc>
                  <a:txBody>
                    <a:bodyPr/>
                    <a:lstStyle/>
                    <a:p>
                      <a:pPr algn="ctr"/>
                      <a:r>
                        <a:rPr lang="de-DE" sz="1800" b="0" i="0" dirty="0">
                          <a:solidFill>
                            <a:schemeClr val="bg1"/>
                          </a:solidFill>
                        </a:rPr>
                        <a:t>Negativen Börsenstrompreisen</a:t>
                      </a:r>
                    </a:p>
                  </a:txBody>
                  <a:tcPr anchor="ctr">
                    <a:solidFill>
                      <a:schemeClr val="accent3"/>
                    </a:solidFill>
                  </a:tcPr>
                </a:tc>
                <a:extLst>
                  <a:ext uri="{0D108BD9-81ED-4DB2-BD59-A6C34878D82A}">
                    <a16:rowId xmlns:a16="http://schemas.microsoft.com/office/drawing/2014/main" val="983294823"/>
                  </a:ext>
                </a:extLst>
              </a:tr>
              <a:tr h="482534">
                <a:tc>
                  <a:txBody>
                    <a:bodyPr/>
                    <a:lstStyle/>
                    <a:p>
                      <a:r>
                        <a:rPr lang="de-DE" sz="1800" b="1" dirty="0">
                          <a:solidFill>
                            <a:schemeClr val="bg1"/>
                          </a:solidFill>
                        </a:rPr>
                        <a:t>Biomassepaket</a:t>
                      </a:r>
                    </a:p>
                  </a:txBody>
                  <a:tcPr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0" dirty="0">
                          <a:solidFill>
                            <a:schemeClr val="bg1"/>
                          </a:solidFill>
                        </a:rPr>
                        <a:t>Börsenstrompreisen &lt; 2 ct/kWh</a:t>
                      </a:r>
                    </a:p>
                  </a:txBody>
                  <a:tcPr anchor="ctr">
                    <a:solidFill>
                      <a:schemeClr val="accent3">
                        <a:lumMod val="75000"/>
                      </a:schemeClr>
                    </a:solidFill>
                  </a:tcPr>
                </a:tc>
                <a:extLst>
                  <a:ext uri="{0D108BD9-81ED-4DB2-BD59-A6C34878D82A}">
                    <a16:rowId xmlns:a16="http://schemas.microsoft.com/office/drawing/2014/main" val="2732993003"/>
                  </a:ext>
                </a:extLst>
              </a:tr>
            </a:tbl>
          </a:graphicData>
        </a:graphic>
      </p:graphicFrame>
      <p:sp>
        <p:nvSpPr>
          <p:cNvPr id="8" name="Textfeld 7">
            <a:extLst>
              <a:ext uri="{FF2B5EF4-FFF2-40B4-BE49-F238E27FC236}">
                <a16:creationId xmlns:a16="http://schemas.microsoft.com/office/drawing/2014/main" id="{D5CB3C7A-F727-0599-AA5B-FD8AB5C877C5}"/>
              </a:ext>
            </a:extLst>
          </p:cNvPr>
          <p:cNvSpPr txBox="1"/>
          <p:nvPr/>
        </p:nvSpPr>
        <p:spPr>
          <a:xfrm>
            <a:off x="7501599" y="1789366"/>
            <a:ext cx="3325235" cy="415498"/>
          </a:xfrm>
          <a:prstGeom prst="rect">
            <a:avLst/>
          </a:prstGeom>
          <a:noFill/>
        </p:spPr>
        <p:txBody>
          <a:bodyPr wrap="square" rtlCol="0">
            <a:spAutoFit/>
          </a:bodyPr>
          <a:lstStyle/>
          <a:p>
            <a:r>
              <a:rPr lang="de-DE" sz="1050" dirty="0">
                <a:solidFill>
                  <a:srgbClr val="0082B0"/>
                </a:solidFill>
                <a:latin typeface="+mn-lt"/>
              </a:rPr>
              <a:t>bereits geförderte Leistung </a:t>
            </a:r>
          </a:p>
          <a:p>
            <a:r>
              <a:rPr lang="de-DE" sz="1050" dirty="0">
                <a:solidFill>
                  <a:srgbClr val="0082B0"/>
                </a:solidFill>
                <a:latin typeface="+mn-lt"/>
              </a:rPr>
              <a:t>bekommt weiter 50 €/kW</a:t>
            </a:r>
          </a:p>
        </p:txBody>
      </p:sp>
    </p:spTree>
    <p:extLst>
      <p:ext uri="{BB962C8B-B14F-4D97-AF65-F5344CB8AC3E}">
        <p14:creationId xmlns:p14="http://schemas.microsoft.com/office/powerpoint/2010/main" val="2566600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7EF3E07-AAF0-E871-A4B6-7CCF33224677}"/>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BD1E3BF-7FDA-1FED-2F9B-834FF5E766F1}"/>
              </a:ext>
            </a:extLst>
          </p:cNvPr>
          <p:cNvSpPr>
            <a:spLocks noGrp="1"/>
          </p:cNvSpPr>
          <p:nvPr>
            <p:ph type="sldNum" sz="quarter" idx="12"/>
          </p:nvPr>
        </p:nvSpPr>
        <p:spPr/>
        <p:txBody>
          <a:bodyPr/>
          <a:lstStyle/>
          <a:p>
            <a:pPr>
              <a:defRPr/>
            </a:pPr>
            <a:fld id="{12AF9BAD-775A-4C64-ACE3-76CB4F6FA34E}" type="slidenum">
              <a:rPr lang="de-DE" smtClean="0"/>
              <a:pPr>
                <a:defRPr/>
              </a:pPr>
              <a:t>25</a:t>
            </a:fld>
            <a:endParaRPr lang="de-DE" dirty="0"/>
          </a:p>
        </p:txBody>
      </p:sp>
      <p:sp>
        <p:nvSpPr>
          <p:cNvPr id="4" name="Textplatzhalter 3">
            <a:extLst>
              <a:ext uri="{FF2B5EF4-FFF2-40B4-BE49-F238E27FC236}">
                <a16:creationId xmlns:a16="http://schemas.microsoft.com/office/drawing/2014/main" id="{60C3445C-6C59-D9E1-7FAC-2C31F8B31B10}"/>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Keine Vergütung bei Spotmarktpreisen ≤ 2 Cent/kWh  </a:t>
            </a:r>
            <a:r>
              <a:rPr lang="de-DE" dirty="0">
                <a:solidFill>
                  <a:srgbClr val="C00000"/>
                </a:solidFill>
              </a:rPr>
              <a:t>(2024: ca. 1.000 Stunden)</a:t>
            </a:r>
          </a:p>
          <a:p>
            <a:pPr marL="285750" indent="-285750">
              <a:buFont typeface="Arial" panose="020B0604020202020204" pitchFamily="34" charset="0"/>
              <a:buChar char="•"/>
            </a:pPr>
            <a:r>
              <a:rPr lang="de-DE" dirty="0"/>
              <a:t>Gilt für BGA mit Zuschlag in der Ausschreibung </a:t>
            </a:r>
          </a:p>
          <a:p>
            <a:pPr marL="285750" indent="-285750">
              <a:buFont typeface="Arial" panose="020B0604020202020204" pitchFamily="34" charset="0"/>
              <a:buChar char="•"/>
            </a:pPr>
            <a:r>
              <a:rPr lang="de-DE" dirty="0"/>
              <a:t>Spotmarktpreis: EPEX-Spot Day-</a:t>
            </a:r>
            <a:r>
              <a:rPr lang="de-DE" dirty="0" err="1"/>
              <a:t>Ahead</a:t>
            </a:r>
            <a:r>
              <a:rPr lang="de-DE" dirty="0"/>
              <a:t> </a:t>
            </a:r>
            <a:r>
              <a:rPr lang="de-DE" dirty="0" err="1"/>
              <a:t>Auction</a:t>
            </a:r>
            <a:r>
              <a:rPr lang="de-DE" dirty="0"/>
              <a:t> (= Basis für Ermittlung Jahresmarktwert) </a:t>
            </a:r>
          </a:p>
          <a:p>
            <a:pPr marL="285750" indent="-285750">
              <a:buFont typeface="Arial" panose="020B0604020202020204" pitchFamily="34" charset="0"/>
              <a:buChar char="•"/>
            </a:pPr>
            <a:r>
              <a:rPr lang="de-DE" dirty="0"/>
              <a:t>Keine Verlängerung der Vergütungszeiträume um Zeiten negativer Preise </a:t>
            </a:r>
          </a:p>
          <a:p>
            <a:pPr marL="285750" indent="-285750">
              <a:buFont typeface="Arial" panose="020B0604020202020204" pitchFamily="34" charset="0"/>
              <a:buChar char="•"/>
            </a:pPr>
            <a:endParaRPr lang="de-DE" dirty="0"/>
          </a:p>
          <a:p>
            <a:pPr marL="0" indent="0">
              <a:buNone/>
            </a:pPr>
            <a:r>
              <a:rPr lang="de-DE" b="1" dirty="0"/>
              <a:t>Sonderfall Ausschreibung 1. April: </a:t>
            </a:r>
          </a:p>
          <a:p>
            <a:pPr marL="285750" indent="-285750">
              <a:buFont typeface="Arial" panose="020B0604020202020204" pitchFamily="34" charset="0"/>
              <a:buChar char="•"/>
            </a:pPr>
            <a:r>
              <a:rPr lang="de-DE" dirty="0"/>
              <a:t>Liegt die EU-Genehmigung am 1. April noch nicht vor, dann gilt bereits die Neuerung durch die EnWG-Novelle (siehe Folien hinten):</a:t>
            </a:r>
          </a:p>
          <a:p>
            <a:pPr marL="285750" indent="-285750">
              <a:buFont typeface="Arial" panose="020B0604020202020204" pitchFamily="34" charset="0"/>
              <a:buChar char="•"/>
            </a:pPr>
            <a:r>
              <a:rPr lang="de-DE" dirty="0">
                <a:solidFill>
                  <a:schemeClr val="accent5"/>
                </a:solidFill>
              </a:rPr>
              <a:t>Keine Vergütung ab der ersten Viertelstunde negativer Strompreis bei Anlagen ab 100 kW </a:t>
            </a:r>
            <a:r>
              <a:rPr lang="de-DE" dirty="0" err="1">
                <a:solidFill>
                  <a:schemeClr val="accent5"/>
                </a:solidFill>
              </a:rPr>
              <a:t>instl</a:t>
            </a:r>
            <a:r>
              <a:rPr lang="de-DE" dirty="0">
                <a:solidFill>
                  <a:schemeClr val="accent5"/>
                </a:solidFill>
              </a:rPr>
              <a:t>.</a:t>
            </a:r>
          </a:p>
          <a:p>
            <a:pPr marL="285750" indent="-285750"/>
            <a:r>
              <a:rPr lang="de-DE" dirty="0">
                <a:solidFill>
                  <a:schemeClr val="accent5"/>
                </a:solidFill>
              </a:rPr>
              <a:t>Betrifft auch neue Güllekleinanlagen sowie die </a:t>
            </a:r>
            <a:r>
              <a:rPr lang="de-DE" dirty="0">
                <a:solidFill>
                  <a:srgbClr val="C00000"/>
                </a:solidFill>
              </a:rPr>
              <a:t>Ausschreibung am 1. April 2025 </a:t>
            </a:r>
          </a:p>
          <a:p>
            <a:pPr marL="285750" indent="-285750">
              <a:buFont typeface="Arial" panose="020B0604020202020204" pitchFamily="34" charset="0"/>
              <a:buChar char="•"/>
            </a:pPr>
            <a:r>
              <a:rPr lang="de-DE" dirty="0">
                <a:solidFill>
                  <a:srgbClr val="849E00"/>
                </a:solidFill>
              </a:rPr>
              <a:t>Verlängerung der Vergütungszeit um die Zeiten negativer Preise! </a:t>
            </a:r>
          </a:p>
          <a:p>
            <a:pPr marL="285750" indent="-285750">
              <a:buFont typeface="Arial" panose="020B0604020202020204" pitchFamily="34" charset="0"/>
              <a:buChar char="•"/>
            </a:pPr>
            <a:endParaRPr lang="de-DE" dirty="0">
              <a:solidFill>
                <a:schemeClr val="accent5"/>
              </a:solidFill>
            </a:endParaRPr>
          </a:p>
          <a:p>
            <a:endParaRPr lang="de-DE" dirty="0"/>
          </a:p>
        </p:txBody>
      </p:sp>
      <p:sp>
        <p:nvSpPr>
          <p:cNvPr id="5" name="Titel 4">
            <a:extLst>
              <a:ext uri="{FF2B5EF4-FFF2-40B4-BE49-F238E27FC236}">
                <a16:creationId xmlns:a16="http://schemas.microsoft.com/office/drawing/2014/main" id="{0B60C851-EFBC-F0AC-003A-C8FC9876BC80}"/>
              </a:ext>
            </a:extLst>
          </p:cNvPr>
          <p:cNvSpPr>
            <a:spLocks noGrp="1"/>
          </p:cNvSpPr>
          <p:nvPr>
            <p:ph type="title"/>
          </p:nvPr>
        </p:nvSpPr>
        <p:spPr/>
        <p:txBody>
          <a:bodyPr/>
          <a:lstStyle/>
          <a:p>
            <a:r>
              <a:rPr lang="de-DE" dirty="0"/>
              <a:t>Keine Vergütung ≤ 2ct/kWh Börsenpreis</a:t>
            </a:r>
          </a:p>
        </p:txBody>
      </p:sp>
      <p:sp>
        <p:nvSpPr>
          <p:cNvPr id="6" name="Gewitterblitz 5">
            <a:extLst>
              <a:ext uri="{FF2B5EF4-FFF2-40B4-BE49-F238E27FC236}">
                <a16:creationId xmlns:a16="http://schemas.microsoft.com/office/drawing/2014/main" id="{CB8CC5AB-D641-99D3-3B30-E5A1C05AB812}"/>
              </a:ext>
            </a:extLst>
          </p:cNvPr>
          <p:cNvSpPr/>
          <p:nvPr/>
        </p:nvSpPr>
        <p:spPr bwMode="auto">
          <a:xfrm>
            <a:off x="94012" y="3253544"/>
            <a:ext cx="504056" cy="1143000"/>
          </a:xfrm>
          <a:prstGeom prst="lightningBolt">
            <a:avLst/>
          </a:prstGeom>
          <a:solidFill>
            <a:schemeClr val="accent6"/>
          </a:solidFill>
          <a:ln w="9525" cap="flat" cmpd="sng" algn="ctr">
            <a:solidFill>
              <a:srgbClr val="0082B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err="1">
              <a:ln>
                <a:noFill/>
              </a:ln>
              <a:solidFill>
                <a:srgbClr val="0082B0"/>
              </a:solidFill>
              <a:effectLst/>
              <a:latin typeface="+mn-lt"/>
              <a:ea typeface="ＭＳ Ｐゴシック" pitchFamily="1" charset="-128"/>
            </a:endParaRPr>
          </a:p>
        </p:txBody>
      </p:sp>
    </p:spTree>
    <p:extLst>
      <p:ext uri="{BB962C8B-B14F-4D97-AF65-F5344CB8AC3E}">
        <p14:creationId xmlns:p14="http://schemas.microsoft.com/office/powerpoint/2010/main" val="2728688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E149D68-190C-FD21-859C-8A4486962DD7}"/>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039D1B1-89DA-CB81-E394-80EF3AC27707}"/>
              </a:ext>
            </a:extLst>
          </p:cNvPr>
          <p:cNvSpPr>
            <a:spLocks noGrp="1"/>
          </p:cNvSpPr>
          <p:nvPr>
            <p:ph type="sldNum" sz="quarter" idx="11"/>
          </p:nvPr>
        </p:nvSpPr>
        <p:spPr/>
        <p:txBody>
          <a:bodyPr/>
          <a:lstStyle/>
          <a:p>
            <a:pPr>
              <a:defRPr/>
            </a:pPr>
            <a:fld id="{12AF9BAD-775A-4C64-ACE3-76CB4F6FA34E}" type="slidenum">
              <a:rPr lang="de-DE" smtClean="0"/>
              <a:pPr>
                <a:defRPr/>
              </a:pPr>
              <a:t>26</a:t>
            </a:fld>
            <a:endParaRPr lang="de-DE" dirty="0"/>
          </a:p>
        </p:txBody>
      </p:sp>
      <p:sp>
        <p:nvSpPr>
          <p:cNvPr id="5" name="Titel 4">
            <a:extLst>
              <a:ext uri="{FF2B5EF4-FFF2-40B4-BE49-F238E27FC236}">
                <a16:creationId xmlns:a16="http://schemas.microsoft.com/office/drawing/2014/main" id="{680ED6E3-C30D-560A-8FC2-D9C676B393BF}"/>
              </a:ext>
            </a:extLst>
          </p:cNvPr>
          <p:cNvSpPr>
            <a:spLocks noGrp="1"/>
          </p:cNvSpPr>
          <p:nvPr>
            <p:ph type="title"/>
          </p:nvPr>
        </p:nvSpPr>
        <p:spPr/>
        <p:txBody>
          <a:bodyPr/>
          <a:lstStyle/>
          <a:p>
            <a:r>
              <a:rPr lang="de-DE" dirty="0"/>
              <a:t>Flexibilitätsanforderungen und weitere Neuerungen</a:t>
            </a:r>
          </a:p>
        </p:txBody>
      </p:sp>
      <p:graphicFrame>
        <p:nvGraphicFramePr>
          <p:cNvPr id="6" name="Tabelle 5">
            <a:extLst>
              <a:ext uri="{FF2B5EF4-FFF2-40B4-BE49-F238E27FC236}">
                <a16:creationId xmlns:a16="http://schemas.microsoft.com/office/drawing/2014/main" id="{E9953A3F-4633-7EDA-7EA9-F7091B051620}"/>
              </a:ext>
            </a:extLst>
          </p:cNvPr>
          <p:cNvGraphicFramePr>
            <a:graphicFrameLocks noGrp="1"/>
          </p:cNvGraphicFramePr>
          <p:nvPr/>
        </p:nvGraphicFramePr>
        <p:xfrm>
          <a:off x="550863" y="1371600"/>
          <a:ext cx="6950736" cy="3408614"/>
        </p:xfrm>
        <a:graphic>
          <a:graphicData uri="http://schemas.openxmlformats.org/drawingml/2006/table">
            <a:tbl>
              <a:tblPr firstRow="1" bandRow="1">
                <a:tableStyleId>{6E25E649-3F16-4E02-A733-19D2CDBF48F0}</a:tableStyleId>
              </a:tblPr>
              <a:tblGrid>
                <a:gridCol w="2739762">
                  <a:extLst>
                    <a:ext uri="{9D8B030D-6E8A-4147-A177-3AD203B41FA5}">
                      <a16:colId xmlns:a16="http://schemas.microsoft.com/office/drawing/2014/main" val="1987021169"/>
                    </a:ext>
                  </a:extLst>
                </a:gridCol>
                <a:gridCol w="2105487">
                  <a:extLst>
                    <a:ext uri="{9D8B030D-6E8A-4147-A177-3AD203B41FA5}">
                      <a16:colId xmlns:a16="http://schemas.microsoft.com/office/drawing/2014/main" val="1832949631"/>
                    </a:ext>
                  </a:extLst>
                </a:gridCol>
                <a:gridCol w="2105487">
                  <a:extLst>
                    <a:ext uri="{9D8B030D-6E8A-4147-A177-3AD203B41FA5}">
                      <a16:colId xmlns:a16="http://schemas.microsoft.com/office/drawing/2014/main" val="1405670833"/>
                    </a:ext>
                  </a:extLst>
                </a:gridCol>
              </a:tblGrid>
              <a:tr h="0">
                <a:tc>
                  <a:txBody>
                    <a:bodyPr/>
                    <a:lstStyle/>
                    <a:p>
                      <a:endParaRPr lang="de-DE" dirty="0"/>
                    </a:p>
                  </a:txBody>
                  <a:tcPr>
                    <a:solidFill>
                      <a:schemeClr val="accent1"/>
                    </a:solidFill>
                  </a:tcPr>
                </a:tc>
                <a:tc>
                  <a:txBody>
                    <a:bodyPr/>
                    <a:lstStyle/>
                    <a:p>
                      <a:pPr algn="ctr"/>
                      <a:r>
                        <a:rPr lang="de-DE" dirty="0"/>
                        <a:t>EEG 2023</a:t>
                      </a:r>
                    </a:p>
                  </a:txBody>
                  <a:tcPr>
                    <a:solidFill>
                      <a:schemeClr val="accent1"/>
                    </a:solidFill>
                  </a:tcPr>
                </a:tc>
                <a:tc>
                  <a:txBody>
                    <a:bodyPr/>
                    <a:lstStyle/>
                    <a:p>
                      <a:pPr algn="ctr"/>
                      <a:r>
                        <a:rPr lang="de-DE" dirty="0"/>
                        <a:t>Biomassepaket</a:t>
                      </a:r>
                    </a:p>
                  </a:txBody>
                  <a:tcPr>
                    <a:solidFill>
                      <a:schemeClr val="accent1"/>
                    </a:solidFill>
                  </a:tcPr>
                </a:tc>
                <a:extLst>
                  <a:ext uri="{0D108BD9-81ED-4DB2-BD59-A6C34878D82A}">
                    <a16:rowId xmlns:a16="http://schemas.microsoft.com/office/drawing/2014/main" val="3953760754"/>
                  </a:ext>
                </a:extLst>
              </a:tr>
              <a:tr h="482534">
                <a:tc>
                  <a:txBody>
                    <a:bodyPr/>
                    <a:lstStyle/>
                    <a:p>
                      <a:r>
                        <a:rPr lang="de-DE" b="1" dirty="0">
                          <a:solidFill>
                            <a:schemeClr val="bg1"/>
                          </a:solidFill>
                        </a:rPr>
                        <a:t>Flexibilitätszuschlag</a:t>
                      </a:r>
                    </a:p>
                  </a:txBody>
                  <a:tcPr>
                    <a:solidFill>
                      <a:schemeClr val="accent3"/>
                    </a:solidFill>
                  </a:tcPr>
                </a:tc>
                <a:tc>
                  <a:txBody>
                    <a:bodyPr/>
                    <a:lstStyle/>
                    <a:p>
                      <a:pPr algn="ctr"/>
                      <a:r>
                        <a:rPr lang="de-DE" dirty="0">
                          <a:solidFill>
                            <a:schemeClr val="bg1"/>
                          </a:solidFill>
                        </a:rPr>
                        <a:t>65 € / kW</a:t>
                      </a:r>
                    </a:p>
                  </a:txBody>
                  <a:tcPr anchor="ctr">
                    <a:solidFill>
                      <a:schemeClr val="accent3"/>
                    </a:solidFill>
                  </a:tcPr>
                </a:tc>
                <a:tc>
                  <a:txBody>
                    <a:bodyPr/>
                    <a:lstStyle/>
                    <a:p>
                      <a:pPr algn="ctr"/>
                      <a:r>
                        <a:rPr lang="de-DE" dirty="0">
                          <a:solidFill>
                            <a:schemeClr val="bg1"/>
                          </a:solidFill>
                        </a:rPr>
                        <a:t>100 € / kW</a:t>
                      </a:r>
                    </a:p>
                  </a:txBody>
                  <a:tcPr anchor="ctr">
                    <a:solidFill>
                      <a:schemeClr val="accent3"/>
                    </a:solidFill>
                  </a:tcPr>
                </a:tc>
                <a:extLst>
                  <a:ext uri="{0D108BD9-81ED-4DB2-BD59-A6C34878D82A}">
                    <a16:rowId xmlns:a16="http://schemas.microsoft.com/office/drawing/2014/main" val="983294823"/>
                  </a:ext>
                </a:extLst>
              </a:tr>
              <a:tr h="482534">
                <a:tc>
                  <a:txBody>
                    <a:bodyPr/>
                    <a:lstStyle/>
                    <a:p>
                      <a:r>
                        <a:rPr lang="de-DE" b="1" dirty="0">
                          <a:solidFill>
                            <a:schemeClr val="bg1"/>
                          </a:solidFill>
                        </a:rPr>
                        <a:t>Länge Anschluss-regelung</a:t>
                      </a:r>
                    </a:p>
                  </a:txBody>
                  <a:tcPr>
                    <a:solidFill>
                      <a:schemeClr val="accent3">
                        <a:lumMod val="75000"/>
                      </a:schemeClr>
                    </a:solidFill>
                  </a:tcPr>
                </a:tc>
                <a:tc>
                  <a:txBody>
                    <a:bodyPr/>
                    <a:lstStyle/>
                    <a:p>
                      <a:pPr algn="ctr"/>
                      <a:r>
                        <a:rPr lang="de-DE" dirty="0">
                          <a:solidFill>
                            <a:schemeClr val="bg1"/>
                          </a:solidFill>
                        </a:rPr>
                        <a:t>10 Jahre</a:t>
                      </a:r>
                    </a:p>
                  </a:txBody>
                  <a:tcPr anchor="ctr">
                    <a:solidFill>
                      <a:schemeClr val="accent3">
                        <a:lumMod val="75000"/>
                      </a:schemeClr>
                    </a:solidFill>
                  </a:tcPr>
                </a:tc>
                <a:tc>
                  <a:txBody>
                    <a:bodyPr/>
                    <a:lstStyle/>
                    <a:p>
                      <a:pPr algn="ctr"/>
                      <a:r>
                        <a:rPr lang="de-DE" dirty="0">
                          <a:solidFill>
                            <a:schemeClr val="bg1"/>
                          </a:solidFill>
                        </a:rPr>
                        <a:t>12 Jahre</a:t>
                      </a:r>
                    </a:p>
                  </a:txBody>
                  <a:tcPr anchor="ctr">
                    <a:solidFill>
                      <a:schemeClr val="accent3">
                        <a:lumMod val="75000"/>
                      </a:schemeClr>
                    </a:solidFill>
                  </a:tcPr>
                </a:tc>
                <a:extLst>
                  <a:ext uri="{0D108BD9-81ED-4DB2-BD59-A6C34878D82A}">
                    <a16:rowId xmlns:a16="http://schemas.microsoft.com/office/drawing/2014/main" val="4214518985"/>
                  </a:ext>
                </a:extLst>
              </a:tr>
              <a:tr h="482534">
                <a:tc>
                  <a:txBody>
                    <a:bodyPr/>
                    <a:lstStyle/>
                    <a:p>
                      <a:r>
                        <a:rPr lang="de-DE" b="1" dirty="0">
                          <a:solidFill>
                            <a:schemeClr val="bg1"/>
                          </a:solidFill>
                        </a:rPr>
                        <a:t>Frist zwischen Zuschlag &amp; Wechsel </a:t>
                      </a:r>
                    </a:p>
                  </a:txBody>
                  <a:tcPr>
                    <a:solidFill>
                      <a:schemeClr val="accent3"/>
                    </a:solidFill>
                  </a:tcPr>
                </a:tc>
                <a:tc>
                  <a:txBody>
                    <a:bodyPr/>
                    <a:lstStyle/>
                    <a:p>
                      <a:pPr algn="ctr"/>
                      <a:r>
                        <a:rPr lang="de-DE" dirty="0">
                          <a:solidFill>
                            <a:schemeClr val="bg1"/>
                          </a:solidFill>
                        </a:rPr>
                        <a:t>5 Jahre</a:t>
                      </a:r>
                    </a:p>
                  </a:txBody>
                  <a:tcPr anchor="ctr">
                    <a:solidFill>
                      <a:schemeClr val="accent3"/>
                    </a:solidFill>
                  </a:tcPr>
                </a:tc>
                <a:tc>
                  <a:txBody>
                    <a:bodyPr/>
                    <a:lstStyle/>
                    <a:p>
                      <a:pPr algn="ctr"/>
                      <a:r>
                        <a:rPr lang="de-DE" dirty="0">
                          <a:solidFill>
                            <a:schemeClr val="bg1"/>
                          </a:solidFill>
                        </a:rPr>
                        <a:t>3,5 Jahre</a:t>
                      </a:r>
                    </a:p>
                  </a:txBody>
                  <a:tcPr anchor="ctr">
                    <a:solidFill>
                      <a:schemeClr val="accent3"/>
                    </a:solidFill>
                  </a:tcPr>
                </a:tc>
                <a:extLst>
                  <a:ext uri="{0D108BD9-81ED-4DB2-BD59-A6C34878D82A}">
                    <a16:rowId xmlns:a16="http://schemas.microsoft.com/office/drawing/2014/main" val="4207257682"/>
                  </a:ext>
                </a:extLst>
              </a:tr>
              <a:tr h="482534">
                <a:tc>
                  <a:txBody>
                    <a:bodyPr/>
                    <a:lstStyle/>
                    <a:p>
                      <a:r>
                        <a:rPr lang="de-DE" b="1" dirty="0">
                          <a:solidFill>
                            <a:schemeClr val="bg1"/>
                          </a:solidFill>
                        </a:rPr>
                        <a:t>Maisdeckel</a:t>
                      </a:r>
                    </a:p>
                  </a:txBody>
                  <a:tcPr>
                    <a:solidFill>
                      <a:schemeClr val="accent3">
                        <a:lumMod val="75000"/>
                      </a:schemeClr>
                    </a:solidFill>
                  </a:tcPr>
                </a:tc>
                <a:tc>
                  <a:txBody>
                    <a:bodyPr/>
                    <a:lstStyle/>
                    <a:p>
                      <a:pPr algn="ctr"/>
                      <a:r>
                        <a:rPr lang="de-DE" dirty="0">
                          <a:solidFill>
                            <a:schemeClr val="bg1"/>
                          </a:solidFill>
                        </a:rPr>
                        <a:t>35 %  (2025)</a:t>
                      </a:r>
                    </a:p>
                    <a:p>
                      <a:pPr algn="ctr"/>
                      <a:r>
                        <a:rPr lang="de-DE" dirty="0">
                          <a:solidFill>
                            <a:schemeClr val="bg1"/>
                          </a:solidFill>
                        </a:rPr>
                        <a:t>30 % (ab 2026)</a:t>
                      </a:r>
                    </a:p>
                  </a:txBody>
                  <a:tcPr anchor="ctr">
                    <a:solidFill>
                      <a:schemeClr val="accent3">
                        <a:lumMod val="75000"/>
                      </a:schemeClr>
                    </a:solidFill>
                  </a:tcPr>
                </a:tc>
                <a:tc>
                  <a:txBody>
                    <a:bodyPr/>
                    <a:lstStyle/>
                    <a:p>
                      <a:pPr algn="ctr"/>
                      <a:r>
                        <a:rPr lang="de-DE" dirty="0">
                          <a:solidFill>
                            <a:schemeClr val="bg1"/>
                          </a:solidFill>
                        </a:rPr>
                        <a:t>30 %  (2025)</a:t>
                      </a:r>
                    </a:p>
                    <a:p>
                      <a:pPr algn="ctr"/>
                      <a:r>
                        <a:rPr lang="de-DE" dirty="0">
                          <a:solidFill>
                            <a:schemeClr val="bg1"/>
                          </a:solidFill>
                        </a:rPr>
                        <a:t>25 % (ab 2026)</a:t>
                      </a:r>
                    </a:p>
                  </a:txBody>
                  <a:tcPr anchor="ctr">
                    <a:solidFill>
                      <a:schemeClr val="accent3">
                        <a:lumMod val="75000"/>
                      </a:schemeClr>
                    </a:solidFill>
                  </a:tcPr>
                </a:tc>
                <a:extLst>
                  <a:ext uri="{0D108BD9-81ED-4DB2-BD59-A6C34878D82A}">
                    <a16:rowId xmlns:a16="http://schemas.microsoft.com/office/drawing/2014/main" val="2732993003"/>
                  </a:ext>
                </a:extLst>
              </a:tr>
              <a:tr h="482534">
                <a:tc>
                  <a:txBody>
                    <a:bodyPr/>
                    <a:lstStyle/>
                    <a:p>
                      <a:r>
                        <a:rPr lang="de-DE" b="1" dirty="0">
                          <a:solidFill>
                            <a:schemeClr val="bg1"/>
                          </a:solidFill>
                        </a:rPr>
                        <a:t>Quote für bestehende Wärmekonzepte</a:t>
                      </a:r>
                    </a:p>
                  </a:txBody>
                  <a:tcPr>
                    <a:solidFill>
                      <a:schemeClr val="accent3"/>
                    </a:solidFill>
                  </a:tcPr>
                </a:tc>
                <a:tc>
                  <a:txBody>
                    <a:bodyPr/>
                    <a:lstStyle/>
                    <a:p>
                      <a:pPr algn="ctr"/>
                      <a:r>
                        <a:rPr lang="de-DE" dirty="0">
                          <a:solidFill>
                            <a:schemeClr val="bg1"/>
                          </a:solidFill>
                        </a:rPr>
                        <a:t>Keine</a:t>
                      </a:r>
                    </a:p>
                  </a:txBody>
                  <a:tcPr anchor="c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solidFill>
                            <a:schemeClr val="bg1"/>
                          </a:solidFill>
                        </a:rPr>
                        <a:t>Wärmeerzeuger </a:t>
                      </a:r>
                      <a:br>
                        <a:rPr lang="de-DE">
                          <a:solidFill>
                            <a:schemeClr val="bg1"/>
                          </a:solidFill>
                        </a:rPr>
                      </a:br>
                      <a:r>
                        <a:rPr lang="de-DE">
                          <a:solidFill>
                            <a:schemeClr val="bg1"/>
                          </a:solidFill>
                        </a:rPr>
                        <a:t>&gt; 300 kW</a:t>
                      </a:r>
                      <a:r>
                        <a:rPr lang="de-DE" baseline="-25000">
                          <a:solidFill>
                            <a:schemeClr val="bg1"/>
                          </a:solidFill>
                        </a:rPr>
                        <a:t>th</a:t>
                      </a:r>
                      <a:endParaRPr lang="de-DE" baseline="-25000" dirty="0">
                        <a:solidFill>
                          <a:schemeClr val="bg1"/>
                        </a:solidFill>
                      </a:endParaRPr>
                    </a:p>
                  </a:txBody>
                  <a:tcPr anchor="ctr">
                    <a:solidFill>
                      <a:schemeClr val="accent3"/>
                    </a:solidFill>
                  </a:tcPr>
                </a:tc>
                <a:extLst>
                  <a:ext uri="{0D108BD9-81ED-4DB2-BD59-A6C34878D82A}">
                    <a16:rowId xmlns:a16="http://schemas.microsoft.com/office/drawing/2014/main" val="852982774"/>
                  </a:ext>
                </a:extLst>
              </a:tr>
            </a:tbl>
          </a:graphicData>
        </a:graphic>
      </p:graphicFrame>
      <p:sp>
        <p:nvSpPr>
          <p:cNvPr id="7" name="Rechteck 6">
            <a:extLst>
              <a:ext uri="{FF2B5EF4-FFF2-40B4-BE49-F238E27FC236}">
                <a16:creationId xmlns:a16="http://schemas.microsoft.com/office/drawing/2014/main" id="{4F307990-BC2B-9397-2F51-C04311255C9A}"/>
              </a:ext>
            </a:extLst>
          </p:cNvPr>
          <p:cNvSpPr/>
          <p:nvPr/>
        </p:nvSpPr>
        <p:spPr bwMode="auto">
          <a:xfrm>
            <a:off x="550863" y="2204864"/>
            <a:ext cx="6950736" cy="27363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err="1">
              <a:ln>
                <a:noFill/>
              </a:ln>
              <a:solidFill>
                <a:srgbClr val="0082B0"/>
              </a:solidFill>
              <a:effectLst/>
              <a:latin typeface="+mn-lt"/>
              <a:ea typeface="ＭＳ Ｐゴシック" pitchFamily="1" charset="-128"/>
            </a:endParaRPr>
          </a:p>
        </p:txBody>
      </p:sp>
      <p:graphicFrame>
        <p:nvGraphicFramePr>
          <p:cNvPr id="4" name="Tabelle 3">
            <a:extLst>
              <a:ext uri="{FF2B5EF4-FFF2-40B4-BE49-F238E27FC236}">
                <a16:creationId xmlns:a16="http://schemas.microsoft.com/office/drawing/2014/main" id="{B6CB2D70-8AA9-B3D5-664A-550F9D14DB9F}"/>
              </a:ext>
            </a:extLst>
          </p:cNvPr>
          <p:cNvGraphicFramePr>
            <a:graphicFrameLocks noGrp="1"/>
          </p:cNvGraphicFramePr>
          <p:nvPr/>
        </p:nvGraphicFramePr>
        <p:xfrm>
          <a:off x="541761" y="2514600"/>
          <a:ext cx="5927477" cy="1330828"/>
        </p:xfrm>
        <a:graphic>
          <a:graphicData uri="http://schemas.openxmlformats.org/drawingml/2006/table">
            <a:tbl>
              <a:tblPr firstRow="1" bandRow="1">
                <a:tableStyleId>{6E25E649-3F16-4E02-A733-19D2CDBF48F0}</a:tableStyleId>
              </a:tblPr>
              <a:tblGrid>
                <a:gridCol w="1967037">
                  <a:extLst>
                    <a:ext uri="{9D8B030D-6E8A-4147-A177-3AD203B41FA5}">
                      <a16:colId xmlns:a16="http://schemas.microsoft.com/office/drawing/2014/main" val="1987021169"/>
                    </a:ext>
                  </a:extLst>
                </a:gridCol>
                <a:gridCol w="3960440">
                  <a:extLst>
                    <a:ext uri="{9D8B030D-6E8A-4147-A177-3AD203B41FA5}">
                      <a16:colId xmlns:a16="http://schemas.microsoft.com/office/drawing/2014/main" val="1832949631"/>
                    </a:ext>
                  </a:extLst>
                </a:gridCol>
              </a:tblGrid>
              <a:tr h="0">
                <a:tc>
                  <a:txBody>
                    <a:bodyPr/>
                    <a:lstStyle/>
                    <a:p>
                      <a:pPr algn="ctr"/>
                      <a:endParaRPr lang="de-DE" dirty="0"/>
                    </a:p>
                  </a:txBody>
                  <a:tcPr anchor="ctr">
                    <a:solidFill>
                      <a:schemeClr val="accent1"/>
                    </a:solidFill>
                  </a:tcPr>
                </a:tc>
                <a:tc>
                  <a:txBody>
                    <a:bodyPr/>
                    <a:lstStyle/>
                    <a:p>
                      <a:pPr algn="ctr"/>
                      <a:r>
                        <a:rPr lang="de-DE" dirty="0"/>
                        <a:t>Entfall der Marktprämie bei…</a:t>
                      </a:r>
                    </a:p>
                  </a:txBody>
                  <a:tcPr anchor="ctr">
                    <a:solidFill>
                      <a:schemeClr val="accent1"/>
                    </a:solidFill>
                  </a:tcPr>
                </a:tc>
                <a:extLst>
                  <a:ext uri="{0D108BD9-81ED-4DB2-BD59-A6C34878D82A}">
                    <a16:rowId xmlns:a16="http://schemas.microsoft.com/office/drawing/2014/main" val="3953760754"/>
                  </a:ext>
                </a:extLst>
              </a:tr>
              <a:tr h="482534">
                <a:tc>
                  <a:txBody>
                    <a:bodyPr/>
                    <a:lstStyle/>
                    <a:p>
                      <a:r>
                        <a:rPr lang="de-DE" sz="1800" b="1" dirty="0">
                          <a:solidFill>
                            <a:schemeClr val="bg1"/>
                          </a:solidFill>
                        </a:rPr>
                        <a:t>EEG 2023</a:t>
                      </a:r>
                    </a:p>
                  </a:txBody>
                  <a:tcPr anchor="ctr">
                    <a:solidFill>
                      <a:schemeClr val="accent3"/>
                    </a:solidFill>
                  </a:tcPr>
                </a:tc>
                <a:tc>
                  <a:txBody>
                    <a:bodyPr/>
                    <a:lstStyle/>
                    <a:p>
                      <a:pPr algn="ctr"/>
                      <a:r>
                        <a:rPr lang="de-DE" sz="1800" b="0" i="0" dirty="0">
                          <a:solidFill>
                            <a:schemeClr val="bg1"/>
                          </a:solidFill>
                        </a:rPr>
                        <a:t>Negativen Börsenstrompreisen</a:t>
                      </a:r>
                    </a:p>
                  </a:txBody>
                  <a:tcPr anchor="ctr">
                    <a:solidFill>
                      <a:schemeClr val="accent3"/>
                    </a:solidFill>
                  </a:tcPr>
                </a:tc>
                <a:extLst>
                  <a:ext uri="{0D108BD9-81ED-4DB2-BD59-A6C34878D82A}">
                    <a16:rowId xmlns:a16="http://schemas.microsoft.com/office/drawing/2014/main" val="983294823"/>
                  </a:ext>
                </a:extLst>
              </a:tr>
              <a:tr h="482534">
                <a:tc>
                  <a:txBody>
                    <a:bodyPr/>
                    <a:lstStyle/>
                    <a:p>
                      <a:r>
                        <a:rPr lang="de-DE" sz="1800" b="1" dirty="0">
                          <a:solidFill>
                            <a:schemeClr val="bg1"/>
                          </a:solidFill>
                        </a:rPr>
                        <a:t>Biomassepaket</a:t>
                      </a:r>
                    </a:p>
                  </a:txBody>
                  <a:tcPr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0" dirty="0">
                          <a:solidFill>
                            <a:schemeClr val="bg1"/>
                          </a:solidFill>
                        </a:rPr>
                        <a:t>Börsenstrompreisen &lt; 2 ct/kWh</a:t>
                      </a:r>
                    </a:p>
                  </a:txBody>
                  <a:tcPr anchor="ctr">
                    <a:solidFill>
                      <a:schemeClr val="accent3">
                        <a:lumMod val="75000"/>
                      </a:schemeClr>
                    </a:solidFill>
                  </a:tcPr>
                </a:tc>
                <a:extLst>
                  <a:ext uri="{0D108BD9-81ED-4DB2-BD59-A6C34878D82A}">
                    <a16:rowId xmlns:a16="http://schemas.microsoft.com/office/drawing/2014/main" val="2732993003"/>
                  </a:ext>
                </a:extLst>
              </a:tr>
            </a:tbl>
          </a:graphicData>
        </a:graphic>
      </p:graphicFrame>
      <p:graphicFrame>
        <p:nvGraphicFramePr>
          <p:cNvPr id="8" name="Tabelle 7">
            <a:extLst>
              <a:ext uri="{FF2B5EF4-FFF2-40B4-BE49-F238E27FC236}">
                <a16:creationId xmlns:a16="http://schemas.microsoft.com/office/drawing/2014/main" id="{29AAB1E6-C701-9312-BC8C-D84437F7FA3D}"/>
              </a:ext>
            </a:extLst>
          </p:cNvPr>
          <p:cNvGraphicFramePr>
            <a:graphicFrameLocks noGrp="1"/>
          </p:cNvGraphicFramePr>
          <p:nvPr/>
        </p:nvGraphicFramePr>
        <p:xfrm>
          <a:off x="529169" y="4208603"/>
          <a:ext cx="7799079" cy="1762694"/>
        </p:xfrm>
        <a:graphic>
          <a:graphicData uri="http://schemas.openxmlformats.org/drawingml/2006/table">
            <a:tbl>
              <a:tblPr firstRow="1" bandRow="1">
                <a:tableStyleId>{6E25E649-3F16-4E02-A733-19D2CDBF48F0}</a:tableStyleId>
              </a:tblPr>
              <a:tblGrid>
                <a:gridCol w="2022450">
                  <a:extLst>
                    <a:ext uri="{9D8B030D-6E8A-4147-A177-3AD203B41FA5}">
                      <a16:colId xmlns:a16="http://schemas.microsoft.com/office/drawing/2014/main" val="1987021169"/>
                    </a:ext>
                  </a:extLst>
                </a:gridCol>
                <a:gridCol w="5776629">
                  <a:extLst>
                    <a:ext uri="{9D8B030D-6E8A-4147-A177-3AD203B41FA5}">
                      <a16:colId xmlns:a16="http://schemas.microsoft.com/office/drawing/2014/main" val="1832949631"/>
                    </a:ext>
                  </a:extLst>
                </a:gridCol>
              </a:tblGrid>
              <a:tr h="0">
                <a:tc>
                  <a:txBody>
                    <a:bodyPr/>
                    <a:lstStyle/>
                    <a:p>
                      <a:pPr algn="ctr"/>
                      <a:endParaRPr lang="de-DE" dirty="0">
                        <a:solidFill>
                          <a:schemeClr val="bg1"/>
                        </a:solidFill>
                      </a:endParaRPr>
                    </a:p>
                  </a:txBody>
                  <a:tcPr anchor="ctr">
                    <a:solidFill>
                      <a:schemeClr val="accent1"/>
                    </a:solidFill>
                  </a:tcPr>
                </a:tc>
                <a:tc>
                  <a:txBody>
                    <a:bodyPr/>
                    <a:lstStyle/>
                    <a:p>
                      <a:pPr algn="ctr"/>
                      <a:r>
                        <a:rPr lang="de-DE" dirty="0">
                          <a:solidFill>
                            <a:schemeClr val="bg1"/>
                          </a:solidFill>
                        </a:rPr>
                        <a:t>Begrenzung der jährlichen Vergütung auf…</a:t>
                      </a:r>
                    </a:p>
                  </a:txBody>
                  <a:tcPr anchor="ctr">
                    <a:solidFill>
                      <a:schemeClr val="accent1"/>
                    </a:solidFill>
                  </a:tcPr>
                </a:tc>
                <a:extLst>
                  <a:ext uri="{0D108BD9-81ED-4DB2-BD59-A6C34878D82A}">
                    <a16:rowId xmlns:a16="http://schemas.microsoft.com/office/drawing/2014/main" val="3953760754"/>
                  </a:ext>
                </a:extLst>
              </a:tr>
              <a:tr h="482534">
                <a:tc>
                  <a:txBody>
                    <a:bodyPr/>
                    <a:lstStyle/>
                    <a:p>
                      <a:r>
                        <a:rPr lang="de-DE" sz="1800" b="1" dirty="0">
                          <a:solidFill>
                            <a:schemeClr val="bg1"/>
                          </a:solidFill>
                        </a:rPr>
                        <a:t>EEG 2023</a:t>
                      </a:r>
                    </a:p>
                  </a:txBody>
                  <a:tcPr anchor="ctr">
                    <a:solidFill>
                      <a:schemeClr val="accent3"/>
                    </a:solidFill>
                  </a:tcPr>
                </a:tc>
                <a:tc>
                  <a:txBody>
                    <a:bodyPr/>
                    <a:lstStyle/>
                    <a:p>
                      <a:pPr algn="ctr"/>
                      <a:r>
                        <a:rPr lang="de-DE" sz="1800" b="0" i="0" dirty="0">
                          <a:solidFill>
                            <a:schemeClr val="bg1"/>
                          </a:solidFill>
                        </a:rPr>
                        <a:t>45% der </a:t>
                      </a:r>
                      <a:r>
                        <a:rPr lang="de-DE" sz="1800" b="0" i="0" dirty="0" err="1">
                          <a:solidFill>
                            <a:schemeClr val="bg1"/>
                          </a:solidFill>
                        </a:rPr>
                        <a:t>inst</a:t>
                      </a:r>
                      <a:r>
                        <a:rPr lang="de-DE" sz="1800" b="0" i="0" dirty="0">
                          <a:solidFill>
                            <a:schemeClr val="bg1"/>
                          </a:solidFill>
                        </a:rPr>
                        <a:t>. Leistung </a:t>
                      </a:r>
                    </a:p>
                  </a:txBody>
                  <a:tcPr anchor="ctr">
                    <a:solidFill>
                      <a:schemeClr val="accent3"/>
                    </a:solidFill>
                  </a:tcPr>
                </a:tc>
                <a:extLst>
                  <a:ext uri="{0D108BD9-81ED-4DB2-BD59-A6C34878D82A}">
                    <a16:rowId xmlns:a16="http://schemas.microsoft.com/office/drawing/2014/main" val="983294823"/>
                  </a:ext>
                </a:extLst>
              </a:tr>
              <a:tr h="482534">
                <a:tc>
                  <a:txBody>
                    <a:bodyPr/>
                    <a:lstStyle/>
                    <a:p>
                      <a:r>
                        <a:rPr lang="de-DE" sz="1800" b="1" dirty="0">
                          <a:solidFill>
                            <a:schemeClr val="bg1"/>
                          </a:solidFill>
                        </a:rPr>
                        <a:t>Biomassepaket</a:t>
                      </a:r>
                    </a:p>
                  </a:txBody>
                  <a:tcPr anchor="ctr">
                    <a:solidFill>
                      <a:schemeClr val="accent3">
                        <a:lumMod val="75000"/>
                      </a:schemeClr>
                    </a:solidFill>
                  </a:tcPr>
                </a:tc>
                <a:tc>
                  <a:txBody>
                    <a:bodyPr/>
                    <a:lstStyle/>
                    <a:p>
                      <a:pPr algn="ctr"/>
                      <a:r>
                        <a:rPr lang="de-DE" sz="1800" dirty="0">
                          <a:solidFill>
                            <a:schemeClr val="bg1"/>
                          </a:solidFill>
                        </a:rPr>
                        <a:t>11.680 Betriebsstunden  (entspricht &lt; 33% HBL)</a:t>
                      </a:r>
                    </a:p>
                    <a:p>
                      <a:pPr algn="ctr"/>
                      <a:r>
                        <a:rPr lang="de-DE" sz="1800" dirty="0">
                          <a:solidFill>
                            <a:schemeClr val="bg1"/>
                          </a:solidFill>
                        </a:rPr>
                        <a:t>Für Anlagen &lt; 350 kW:</a:t>
                      </a:r>
                    </a:p>
                    <a:p>
                      <a:pPr algn="ctr"/>
                      <a:r>
                        <a:rPr lang="de-DE" sz="1800" dirty="0">
                          <a:solidFill>
                            <a:schemeClr val="bg1"/>
                          </a:solidFill>
                        </a:rPr>
                        <a:t>16.000 Betriebsviertelstunden (entspricht &lt; 46% HBL)</a:t>
                      </a:r>
                    </a:p>
                  </a:txBody>
                  <a:tcPr anchor="ctr">
                    <a:solidFill>
                      <a:schemeClr val="accent3">
                        <a:lumMod val="75000"/>
                      </a:schemeClr>
                    </a:solidFill>
                  </a:tcPr>
                </a:tc>
                <a:extLst>
                  <a:ext uri="{0D108BD9-81ED-4DB2-BD59-A6C34878D82A}">
                    <a16:rowId xmlns:a16="http://schemas.microsoft.com/office/drawing/2014/main" val="2732993003"/>
                  </a:ext>
                </a:extLst>
              </a:tr>
            </a:tbl>
          </a:graphicData>
        </a:graphic>
      </p:graphicFrame>
      <p:sp>
        <p:nvSpPr>
          <p:cNvPr id="9" name="Textfeld 8">
            <a:extLst>
              <a:ext uri="{FF2B5EF4-FFF2-40B4-BE49-F238E27FC236}">
                <a16:creationId xmlns:a16="http://schemas.microsoft.com/office/drawing/2014/main" id="{A60FFB10-5BAA-BFC3-D5BC-BBEACA9B487A}"/>
              </a:ext>
            </a:extLst>
          </p:cNvPr>
          <p:cNvSpPr txBox="1"/>
          <p:nvPr/>
        </p:nvSpPr>
        <p:spPr>
          <a:xfrm>
            <a:off x="527071" y="5972137"/>
            <a:ext cx="9073008" cy="369332"/>
          </a:xfrm>
          <a:prstGeom prst="rect">
            <a:avLst/>
          </a:prstGeom>
          <a:noFill/>
        </p:spPr>
        <p:txBody>
          <a:bodyPr wrap="square" rtlCol="0">
            <a:spAutoFit/>
          </a:bodyPr>
          <a:lstStyle/>
          <a:p>
            <a:r>
              <a:rPr lang="de-DE" sz="1800" dirty="0">
                <a:solidFill>
                  <a:schemeClr val="accent5"/>
                </a:solidFill>
                <a:latin typeface="+mn-lt"/>
              </a:rPr>
              <a:t>Aber: 4-malige Abschmelzung um 500 h </a:t>
            </a:r>
            <a:r>
              <a:rPr lang="de-DE" sz="1800" dirty="0">
                <a:solidFill>
                  <a:schemeClr val="accent5"/>
                </a:solidFill>
                <a:latin typeface="+mn-lt"/>
                <a:sym typeface="Wingdings" panose="05000000000000000000" pitchFamily="2" charset="2"/>
              </a:rPr>
              <a:t> End-HBL bei 27,6 bzw. 40,0 %</a:t>
            </a:r>
            <a:r>
              <a:rPr lang="de-DE" sz="1800" dirty="0">
                <a:solidFill>
                  <a:schemeClr val="accent5"/>
                </a:solidFill>
                <a:latin typeface="+mn-lt"/>
              </a:rPr>
              <a:t> </a:t>
            </a:r>
          </a:p>
        </p:txBody>
      </p:sp>
    </p:spTree>
    <p:extLst>
      <p:ext uri="{BB962C8B-B14F-4D97-AF65-F5344CB8AC3E}">
        <p14:creationId xmlns:p14="http://schemas.microsoft.com/office/powerpoint/2010/main" val="2827289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F24CC9A-E925-13ED-29B1-5EEBC447C739}"/>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1D9FF87-E918-53CE-3E78-9F08D21EF8D4}"/>
              </a:ext>
            </a:extLst>
          </p:cNvPr>
          <p:cNvSpPr>
            <a:spLocks noGrp="1"/>
          </p:cNvSpPr>
          <p:nvPr>
            <p:ph type="sldNum" sz="quarter" idx="11"/>
          </p:nvPr>
        </p:nvSpPr>
        <p:spPr/>
        <p:txBody>
          <a:bodyPr/>
          <a:lstStyle/>
          <a:p>
            <a:pPr>
              <a:defRPr/>
            </a:pPr>
            <a:fld id="{12AF9BAD-775A-4C64-ACE3-76CB4F6FA34E}" type="slidenum">
              <a:rPr lang="de-DE" smtClean="0"/>
              <a:pPr>
                <a:defRPr/>
              </a:pPr>
              <a:t>27</a:t>
            </a:fld>
            <a:endParaRPr lang="de-DE" dirty="0"/>
          </a:p>
        </p:txBody>
      </p:sp>
      <p:sp>
        <p:nvSpPr>
          <p:cNvPr id="5" name="Titel 4">
            <a:extLst>
              <a:ext uri="{FF2B5EF4-FFF2-40B4-BE49-F238E27FC236}">
                <a16:creationId xmlns:a16="http://schemas.microsoft.com/office/drawing/2014/main" id="{4496066B-C6A0-173F-08D5-EA0A315A3249}"/>
              </a:ext>
            </a:extLst>
          </p:cNvPr>
          <p:cNvSpPr>
            <a:spLocks noGrp="1"/>
          </p:cNvSpPr>
          <p:nvPr>
            <p:ph type="title"/>
          </p:nvPr>
        </p:nvSpPr>
        <p:spPr/>
        <p:txBody>
          <a:bodyPr/>
          <a:lstStyle/>
          <a:p>
            <a:r>
              <a:rPr lang="de-DE" dirty="0"/>
              <a:t>Flexibilitätsanforderungen und weitere Neuerungen</a:t>
            </a:r>
          </a:p>
        </p:txBody>
      </p:sp>
      <p:graphicFrame>
        <p:nvGraphicFramePr>
          <p:cNvPr id="6" name="Tabelle 5">
            <a:extLst>
              <a:ext uri="{FF2B5EF4-FFF2-40B4-BE49-F238E27FC236}">
                <a16:creationId xmlns:a16="http://schemas.microsoft.com/office/drawing/2014/main" id="{E6983C89-DE5F-4B36-FB89-C0BA1C2B311B}"/>
              </a:ext>
            </a:extLst>
          </p:cNvPr>
          <p:cNvGraphicFramePr>
            <a:graphicFrameLocks noGrp="1"/>
          </p:cNvGraphicFramePr>
          <p:nvPr/>
        </p:nvGraphicFramePr>
        <p:xfrm>
          <a:off x="550863" y="1371600"/>
          <a:ext cx="6950736" cy="4048694"/>
        </p:xfrm>
        <a:graphic>
          <a:graphicData uri="http://schemas.openxmlformats.org/drawingml/2006/table">
            <a:tbl>
              <a:tblPr firstRow="1" bandRow="1">
                <a:tableStyleId>{6E25E649-3F16-4E02-A733-19D2CDBF48F0}</a:tableStyleId>
              </a:tblPr>
              <a:tblGrid>
                <a:gridCol w="2739762">
                  <a:extLst>
                    <a:ext uri="{9D8B030D-6E8A-4147-A177-3AD203B41FA5}">
                      <a16:colId xmlns:a16="http://schemas.microsoft.com/office/drawing/2014/main" val="1987021169"/>
                    </a:ext>
                  </a:extLst>
                </a:gridCol>
                <a:gridCol w="2105487">
                  <a:extLst>
                    <a:ext uri="{9D8B030D-6E8A-4147-A177-3AD203B41FA5}">
                      <a16:colId xmlns:a16="http://schemas.microsoft.com/office/drawing/2014/main" val="1832949631"/>
                    </a:ext>
                  </a:extLst>
                </a:gridCol>
                <a:gridCol w="2105487">
                  <a:extLst>
                    <a:ext uri="{9D8B030D-6E8A-4147-A177-3AD203B41FA5}">
                      <a16:colId xmlns:a16="http://schemas.microsoft.com/office/drawing/2014/main" val="1405670833"/>
                    </a:ext>
                  </a:extLst>
                </a:gridCol>
              </a:tblGrid>
              <a:tr h="0">
                <a:tc>
                  <a:txBody>
                    <a:bodyPr/>
                    <a:lstStyle/>
                    <a:p>
                      <a:endParaRPr lang="de-DE" dirty="0"/>
                    </a:p>
                  </a:txBody>
                  <a:tcPr>
                    <a:solidFill>
                      <a:schemeClr val="accent1"/>
                    </a:solidFill>
                  </a:tcPr>
                </a:tc>
                <a:tc>
                  <a:txBody>
                    <a:bodyPr/>
                    <a:lstStyle/>
                    <a:p>
                      <a:pPr algn="ctr"/>
                      <a:r>
                        <a:rPr lang="de-DE" dirty="0"/>
                        <a:t>EEG 2023</a:t>
                      </a:r>
                    </a:p>
                  </a:txBody>
                  <a:tcPr>
                    <a:solidFill>
                      <a:schemeClr val="accent1"/>
                    </a:solidFill>
                  </a:tcPr>
                </a:tc>
                <a:tc>
                  <a:txBody>
                    <a:bodyPr/>
                    <a:lstStyle/>
                    <a:p>
                      <a:pPr algn="ctr"/>
                      <a:r>
                        <a:rPr lang="de-DE" dirty="0"/>
                        <a:t>Biomassepaket</a:t>
                      </a:r>
                    </a:p>
                  </a:txBody>
                  <a:tcPr>
                    <a:solidFill>
                      <a:schemeClr val="accent1"/>
                    </a:solidFill>
                  </a:tcPr>
                </a:tc>
                <a:extLst>
                  <a:ext uri="{0D108BD9-81ED-4DB2-BD59-A6C34878D82A}">
                    <a16:rowId xmlns:a16="http://schemas.microsoft.com/office/drawing/2014/main" val="3953760754"/>
                  </a:ext>
                </a:extLst>
              </a:tr>
              <a:tr h="482534">
                <a:tc>
                  <a:txBody>
                    <a:bodyPr/>
                    <a:lstStyle/>
                    <a:p>
                      <a:r>
                        <a:rPr lang="de-DE" b="1" dirty="0">
                          <a:solidFill>
                            <a:schemeClr val="bg1"/>
                          </a:solidFill>
                        </a:rPr>
                        <a:t>Flexibilitätszuschlag</a:t>
                      </a:r>
                    </a:p>
                  </a:txBody>
                  <a:tcPr>
                    <a:solidFill>
                      <a:schemeClr val="accent3"/>
                    </a:solidFill>
                  </a:tcPr>
                </a:tc>
                <a:tc>
                  <a:txBody>
                    <a:bodyPr/>
                    <a:lstStyle/>
                    <a:p>
                      <a:pPr algn="ctr"/>
                      <a:r>
                        <a:rPr lang="de-DE" dirty="0">
                          <a:solidFill>
                            <a:schemeClr val="bg1"/>
                          </a:solidFill>
                        </a:rPr>
                        <a:t>65 € / kW</a:t>
                      </a:r>
                    </a:p>
                  </a:txBody>
                  <a:tcPr anchor="ctr">
                    <a:solidFill>
                      <a:schemeClr val="accent3"/>
                    </a:solidFill>
                  </a:tcPr>
                </a:tc>
                <a:tc>
                  <a:txBody>
                    <a:bodyPr/>
                    <a:lstStyle/>
                    <a:p>
                      <a:pPr algn="ctr"/>
                      <a:r>
                        <a:rPr lang="de-DE" dirty="0">
                          <a:solidFill>
                            <a:schemeClr val="bg1"/>
                          </a:solidFill>
                        </a:rPr>
                        <a:t>100 € / kW</a:t>
                      </a:r>
                    </a:p>
                  </a:txBody>
                  <a:tcPr anchor="ctr">
                    <a:solidFill>
                      <a:schemeClr val="accent3"/>
                    </a:solidFill>
                  </a:tcPr>
                </a:tc>
                <a:extLst>
                  <a:ext uri="{0D108BD9-81ED-4DB2-BD59-A6C34878D82A}">
                    <a16:rowId xmlns:a16="http://schemas.microsoft.com/office/drawing/2014/main" val="983294823"/>
                  </a:ext>
                </a:extLst>
              </a:tr>
              <a:tr h="482534">
                <a:tc>
                  <a:txBody>
                    <a:bodyPr/>
                    <a:lstStyle/>
                    <a:p>
                      <a:r>
                        <a:rPr lang="de-DE" b="1" dirty="0">
                          <a:solidFill>
                            <a:schemeClr val="bg1"/>
                          </a:solidFill>
                        </a:rPr>
                        <a:t>Länge Anschluss-regelung</a:t>
                      </a:r>
                    </a:p>
                  </a:txBody>
                  <a:tcPr>
                    <a:solidFill>
                      <a:schemeClr val="accent3">
                        <a:lumMod val="75000"/>
                      </a:schemeClr>
                    </a:solidFill>
                  </a:tcPr>
                </a:tc>
                <a:tc>
                  <a:txBody>
                    <a:bodyPr/>
                    <a:lstStyle/>
                    <a:p>
                      <a:pPr algn="ctr"/>
                      <a:r>
                        <a:rPr lang="de-DE" dirty="0">
                          <a:solidFill>
                            <a:schemeClr val="bg1"/>
                          </a:solidFill>
                        </a:rPr>
                        <a:t>10 Jahre</a:t>
                      </a:r>
                    </a:p>
                  </a:txBody>
                  <a:tcPr anchor="ctr">
                    <a:solidFill>
                      <a:schemeClr val="accent3">
                        <a:lumMod val="75000"/>
                      </a:schemeClr>
                    </a:solidFill>
                  </a:tcPr>
                </a:tc>
                <a:tc>
                  <a:txBody>
                    <a:bodyPr/>
                    <a:lstStyle/>
                    <a:p>
                      <a:pPr algn="ctr"/>
                      <a:r>
                        <a:rPr lang="de-DE" dirty="0">
                          <a:solidFill>
                            <a:schemeClr val="bg1"/>
                          </a:solidFill>
                        </a:rPr>
                        <a:t>12 Jahre</a:t>
                      </a:r>
                    </a:p>
                  </a:txBody>
                  <a:tcPr anchor="ctr">
                    <a:solidFill>
                      <a:schemeClr val="accent3">
                        <a:lumMod val="75000"/>
                      </a:schemeClr>
                    </a:solidFill>
                  </a:tcPr>
                </a:tc>
                <a:extLst>
                  <a:ext uri="{0D108BD9-81ED-4DB2-BD59-A6C34878D82A}">
                    <a16:rowId xmlns:a16="http://schemas.microsoft.com/office/drawing/2014/main" val="4214518985"/>
                  </a:ext>
                </a:extLst>
              </a:tr>
              <a:tr h="482534">
                <a:tc>
                  <a:txBody>
                    <a:bodyPr/>
                    <a:lstStyle/>
                    <a:p>
                      <a:r>
                        <a:rPr lang="de-DE" b="1" dirty="0">
                          <a:solidFill>
                            <a:schemeClr val="bg1"/>
                          </a:solidFill>
                        </a:rPr>
                        <a:t>Frist zwischen Zuschlag &amp; Wechsel </a:t>
                      </a:r>
                    </a:p>
                  </a:txBody>
                  <a:tcPr>
                    <a:solidFill>
                      <a:schemeClr val="accent3"/>
                    </a:solidFill>
                  </a:tcPr>
                </a:tc>
                <a:tc>
                  <a:txBody>
                    <a:bodyPr/>
                    <a:lstStyle/>
                    <a:p>
                      <a:pPr algn="ctr"/>
                      <a:r>
                        <a:rPr lang="de-DE" dirty="0">
                          <a:solidFill>
                            <a:schemeClr val="bg1"/>
                          </a:solidFill>
                        </a:rPr>
                        <a:t>5 Jahre</a:t>
                      </a:r>
                    </a:p>
                  </a:txBody>
                  <a:tcPr anchor="ctr">
                    <a:solidFill>
                      <a:schemeClr val="accent3"/>
                    </a:solidFill>
                  </a:tcPr>
                </a:tc>
                <a:tc>
                  <a:txBody>
                    <a:bodyPr/>
                    <a:lstStyle/>
                    <a:p>
                      <a:pPr algn="ctr"/>
                      <a:r>
                        <a:rPr lang="de-DE" dirty="0">
                          <a:solidFill>
                            <a:schemeClr val="bg1"/>
                          </a:solidFill>
                        </a:rPr>
                        <a:t>3,5 Jahre</a:t>
                      </a:r>
                    </a:p>
                  </a:txBody>
                  <a:tcPr anchor="ctr">
                    <a:solidFill>
                      <a:schemeClr val="accent3"/>
                    </a:solidFill>
                  </a:tcPr>
                </a:tc>
                <a:extLst>
                  <a:ext uri="{0D108BD9-81ED-4DB2-BD59-A6C34878D82A}">
                    <a16:rowId xmlns:a16="http://schemas.microsoft.com/office/drawing/2014/main" val="4207257682"/>
                  </a:ext>
                </a:extLst>
              </a:tr>
              <a:tr h="482534">
                <a:tc>
                  <a:txBody>
                    <a:bodyPr/>
                    <a:lstStyle/>
                    <a:p>
                      <a:r>
                        <a:rPr lang="de-DE" b="1" dirty="0">
                          <a:solidFill>
                            <a:schemeClr val="bg1"/>
                          </a:solidFill>
                        </a:rPr>
                        <a:t>Teilnahmehürde Restlaufzeit</a:t>
                      </a:r>
                    </a:p>
                  </a:txBody>
                  <a:tcPr>
                    <a:solidFill>
                      <a:schemeClr val="accent3">
                        <a:lumMod val="75000"/>
                      </a:schemeClr>
                    </a:solidFill>
                  </a:tcPr>
                </a:tc>
                <a:tc>
                  <a:txBody>
                    <a:bodyPr/>
                    <a:lstStyle/>
                    <a:p>
                      <a:pPr algn="ctr"/>
                      <a:r>
                        <a:rPr lang="de-DE" dirty="0">
                          <a:solidFill>
                            <a:schemeClr val="bg1"/>
                          </a:solidFill>
                        </a:rPr>
                        <a:t>&lt; 8 Jahre</a:t>
                      </a:r>
                    </a:p>
                    <a:p>
                      <a:pPr algn="ctr"/>
                      <a:r>
                        <a:rPr lang="de-DE" dirty="0">
                          <a:solidFill>
                            <a:schemeClr val="bg1"/>
                          </a:solidFill>
                        </a:rPr>
                        <a:t>bis IBN 2012</a:t>
                      </a:r>
                    </a:p>
                  </a:txBody>
                  <a:tcPr anchor="ctr">
                    <a:solidFill>
                      <a:schemeClr val="accent3">
                        <a:lumMod val="75000"/>
                      </a:schemeClr>
                    </a:solidFill>
                  </a:tcPr>
                </a:tc>
                <a:tc>
                  <a:txBody>
                    <a:bodyPr/>
                    <a:lstStyle/>
                    <a:p>
                      <a:pPr algn="ctr"/>
                      <a:r>
                        <a:rPr lang="de-DE" dirty="0">
                          <a:solidFill>
                            <a:schemeClr val="bg1"/>
                          </a:solidFill>
                        </a:rPr>
                        <a:t>&lt; 5 Jahre</a:t>
                      </a:r>
                    </a:p>
                    <a:p>
                      <a:pPr algn="ctr"/>
                      <a:r>
                        <a:rPr lang="de-DE" dirty="0">
                          <a:solidFill>
                            <a:schemeClr val="bg1"/>
                          </a:solidFill>
                        </a:rPr>
                        <a:t>bis IBN 2009</a:t>
                      </a:r>
                    </a:p>
                  </a:txBody>
                  <a:tcPr anchor="ctr">
                    <a:solidFill>
                      <a:schemeClr val="accent3">
                        <a:lumMod val="75000"/>
                      </a:schemeClr>
                    </a:solidFill>
                  </a:tcPr>
                </a:tc>
                <a:extLst>
                  <a:ext uri="{0D108BD9-81ED-4DB2-BD59-A6C34878D82A}">
                    <a16:rowId xmlns:a16="http://schemas.microsoft.com/office/drawing/2014/main" val="3288020647"/>
                  </a:ext>
                </a:extLst>
              </a:tr>
              <a:tr h="482534">
                <a:tc>
                  <a:txBody>
                    <a:bodyPr/>
                    <a:lstStyle/>
                    <a:p>
                      <a:r>
                        <a:rPr lang="de-DE" b="1" dirty="0">
                          <a:solidFill>
                            <a:schemeClr val="bg1"/>
                          </a:solidFill>
                        </a:rPr>
                        <a:t>Maisdeckel</a:t>
                      </a:r>
                    </a:p>
                  </a:txBody>
                  <a:tcPr>
                    <a:solidFill>
                      <a:schemeClr val="accent3"/>
                    </a:solidFill>
                  </a:tcPr>
                </a:tc>
                <a:tc>
                  <a:txBody>
                    <a:bodyPr/>
                    <a:lstStyle/>
                    <a:p>
                      <a:pPr algn="ctr"/>
                      <a:r>
                        <a:rPr lang="de-DE" dirty="0">
                          <a:solidFill>
                            <a:schemeClr val="bg1"/>
                          </a:solidFill>
                        </a:rPr>
                        <a:t>35 %  (2025)</a:t>
                      </a:r>
                    </a:p>
                    <a:p>
                      <a:pPr algn="ctr"/>
                      <a:r>
                        <a:rPr lang="de-DE" dirty="0">
                          <a:solidFill>
                            <a:schemeClr val="bg1"/>
                          </a:solidFill>
                        </a:rPr>
                        <a:t>30 % (ab 2026)</a:t>
                      </a:r>
                    </a:p>
                  </a:txBody>
                  <a:tcPr anchor="ctr">
                    <a:solidFill>
                      <a:schemeClr val="accent3"/>
                    </a:solidFill>
                  </a:tcPr>
                </a:tc>
                <a:tc>
                  <a:txBody>
                    <a:bodyPr/>
                    <a:lstStyle/>
                    <a:p>
                      <a:pPr algn="ctr"/>
                      <a:r>
                        <a:rPr lang="de-DE" dirty="0">
                          <a:solidFill>
                            <a:schemeClr val="bg1"/>
                          </a:solidFill>
                        </a:rPr>
                        <a:t>30 %  (2025)</a:t>
                      </a:r>
                    </a:p>
                    <a:p>
                      <a:pPr algn="ctr"/>
                      <a:r>
                        <a:rPr lang="de-DE" dirty="0">
                          <a:solidFill>
                            <a:schemeClr val="bg1"/>
                          </a:solidFill>
                        </a:rPr>
                        <a:t>25 % (ab 2026)</a:t>
                      </a:r>
                    </a:p>
                  </a:txBody>
                  <a:tcPr anchor="ctr">
                    <a:solidFill>
                      <a:schemeClr val="accent3"/>
                    </a:solidFill>
                  </a:tcPr>
                </a:tc>
                <a:extLst>
                  <a:ext uri="{0D108BD9-81ED-4DB2-BD59-A6C34878D82A}">
                    <a16:rowId xmlns:a16="http://schemas.microsoft.com/office/drawing/2014/main" val="2732993003"/>
                  </a:ext>
                </a:extLst>
              </a:tr>
              <a:tr h="482534">
                <a:tc>
                  <a:txBody>
                    <a:bodyPr/>
                    <a:lstStyle/>
                    <a:p>
                      <a:r>
                        <a:rPr lang="de-DE" b="1" dirty="0">
                          <a:solidFill>
                            <a:schemeClr val="bg1"/>
                          </a:solidFill>
                        </a:rPr>
                        <a:t>Quote für bestehende Wärmekonzepte</a:t>
                      </a:r>
                    </a:p>
                  </a:txBody>
                  <a:tcPr>
                    <a:solidFill>
                      <a:schemeClr val="accent3">
                        <a:lumMod val="75000"/>
                      </a:schemeClr>
                    </a:solidFill>
                  </a:tcPr>
                </a:tc>
                <a:tc>
                  <a:txBody>
                    <a:bodyPr/>
                    <a:lstStyle/>
                    <a:p>
                      <a:pPr algn="ctr"/>
                      <a:r>
                        <a:rPr lang="de-DE" dirty="0">
                          <a:solidFill>
                            <a:schemeClr val="bg1"/>
                          </a:solidFill>
                        </a:rPr>
                        <a:t>Keine</a:t>
                      </a:r>
                    </a:p>
                  </a:txBody>
                  <a:tcPr anchor="ct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solidFill>
                            <a:schemeClr val="bg1"/>
                          </a:solidFill>
                        </a:rPr>
                        <a:t>Wärmeerzeuger </a:t>
                      </a:r>
                      <a:br>
                        <a:rPr lang="de-DE" dirty="0">
                          <a:solidFill>
                            <a:schemeClr val="bg1"/>
                          </a:solidFill>
                        </a:rPr>
                      </a:br>
                      <a:r>
                        <a:rPr lang="de-DE" dirty="0">
                          <a:solidFill>
                            <a:schemeClr val="bg1"/>
                          </a:solidFill>
                        </a:rPr>
                        <a:t>&gt; 300 </a:t>
                      </a:r>
                      <a:r>
                        <a:rPr lang="de-DE" dirty="0" err="1">
                          <a:solidFill>
                            <a:schemeClr val="bg1"/>
                          </a:solidFill>
                        </a:rPr>
                        <a:t>kW</a:t>
                      </a:r>
                      <a:r>
                        <a:rPr lang="de-DE" baseline="-25000" dirty="0" err="1">
                          <a:solidFill>
                            <a:schemeClr val="bg1"/>
                          </a:solidFill>
                        </a:rPr>
                        <a:t>th</a:t>
                      </a:r>
                      <a:endParaRPr lang="de-DE" baseline="-25000" dirty="0">
                        <a:solidFill>
                          <a:schemeClr val="bg1"/>
                        </a:solidFill>
                      </a:endParaRPr>
                    </a:p>
                  </a:txBody>
                  <a:tcPr anchor="ctr">
                    <a:solidFill>
                      <a:schemeClr val="accent3">
                        <a:lumMod val="75000"/>
                      </a:schemeClr>
                    </a:solidFill>
                  </a:tcPr>
                </a:tc>
                <a:extLst>
                  <a:ext uri="{0D108BD9-81ED-4DB2-BD59-A6C34878D82A}">
                    <a16:rowId xmlns:a16="http://schemas.microsoft.com/office/drawing/2014/main" val="852982774"/>
                  </a:ext>
                </a:extLst>
              </a:tr>
            </a:tbl>
          </a:graphicData>
        </a:graphic>
      </p:graphicFrame>
    </p:spTree>
    <p:extLst>
      <p:ext uri="{BB962C8B-B14F-4D97-AF65-F5344CB8AC3E}">
        <p14:creationId xmlns:p14="http://schemas.microsoft.com/office/powerpoint/2010/main" val="263222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183B2C6-1F89-5F57-67D8-FE54AA8B29C5}"/>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6DDD712-A6EA-0AF0-058A-3D9AB77CC5C9}"/>
              </a:ext>
            </a:extLst>
          </p:cNvPr>
          <p:cNvSpPr>
            <a:spLocks noGrp="1"/>
          </p:cNvSpPr>
          <p:nvPr>
            <p:ph type="sldNum" sz="quarter" idx="12"/>
          </p:nvPr>
        </p:nvSpPr>
        <p:spPr/>
        <p:txBody>
          <a:bodyPr/>
          <a:lstStyle/>
          <a:p>
            <a:pPr>
              <a:defRPr/>
            </a:pPr>
            <a:fld id="{12AF9BAD-775A-4C64-ACE3-76CB4F6FA34E}" type="slidenum">
              <a:rPr lang="de-DE" smtClean="0"/>
              <a:pPr>
                <a:defRPr/>
              </a:pPr>
              <a:t>28</a:t>
            </a:fld>
            <a:endParaRPr lang="de-DE" dirty="0"/>
          </a:p>
        </p:txBody>
      </p:sp>
      <p:sp>
        <p:nvSpPr>
          <p:cNvPr id="4" name="Textplatzhalter 3">
            <a:extLst>
              <a:ext uri="{FF2B5EF4-FFF2-40B4-BE49-F238E27FC236}">
                <a16:creationId xmlns:a16="http://schemas.microsoft.com/office/drawing/2014/main" id="{AEB7B143-21B4-9980-1C69-5FABF10CC620}"/>
              </a:ext>
            </a:extLst>
          </p:cNvPr>
          <p:cNvSpPr>
            <a:spLocks noGrp="1"/>
          </p:cNvSpPr>
          <p:nvPr>
            <p:ph type="body" sz="quarter" idx="13"/>
          </p:nvPr>
        </p:nvSpPr>
        <p:spPr>
          <a:xfrm>
            <a:off x="529167" y="1556792"/>
            <a:ext cx="7295025" cy="4536504"/>
          </a:xfrm>
        </p:spPr>
        <p:txBody>
          <a:bodyPr/>
          <a:lstStyle/>
          <a:p>
            <a:r>
              <a:rPr lang="de-DE" dirty="0"/>
              <a:t>Überschattet von den Diskussionen um das „Biomassepaket“ Verabschiedung eines „Stromspitzenpakets“</a:t>
            </a:r>
          </a:p>
          <a:p>
            <a:endParaRPr lang="de-DE" dirty="0"/>
          </a:p>
          <a:p>
            <a:r>
              <a:rPr lang="de-DE" dirty="0"/>
              <a:t>Enthält neben EnWG-Änderungen auch Anpassungen des EEG</a:t>
            </a:r>
          </a:p>
          <a:p>
            <a:endParaRPr lang="de-DE" dirty="0"/>
          </a:p>
          <a:p>
            <a:r>
              <a:rPr lang="de-DE" dirty="0"/>
              <a:t>Aspekte zur Beschleunigung des Netzausbaus enthalten</a:t>
            </a:r>
          </a:p>
          <a:p>
            <a:endParaRPr lang="de-DE" dirty="0"/>
          </a:p>
          <a:p>
            <a:r>
              <a:rPr lang="de-DE" dirty="0"/>
              <a:t>Neu: §8a EEG „</a:t>
            </a:r>
            <a:r>
              <a:rPr lang="de-DE" dirty="0">
                <a:solidFill>
                  <a:schemeClr val="accent3"/>
                </a:solidFill>
              </a:rPr>
              <a:t>Flexible Netzanschlussvereinbarungen</a:t>
            </a:r>
            <a:r>
              <a:rPr lang="de-DE" dirty="0"/>
              <a:t>“</a:t>
            </a:r>
          </a:p>
          <a:p>
            <a:endParaRPr lang="de-DE" dirty="0"/>
          </a:p>
          <a:p>
            <a:r>
              <a:rPr lang="de-DE" dirty="0"/>
              <a:t>Nur „Kann-Bestimmung“</a:t>
            </a:r>
            <a:br>
              <a:rPr lang="de-DE" dirty="0"/>
            </a:br>
            <a:r>
              <a:rPr lang="de-DE" dirty="0">
                <a:solidFill>
                  <a:schemeClr val="accent5"/>
                </a:solidFill>
                <a:sym typeface="Wingdings" panose="05000000000000000000" pitchFamily="2" charset="2"/>
              </a:rPr>
              <a:t> viele Biogasanlagen verzweifeln am Netzanschluss</a:t>
            </a:r>
            <a:endParaRPr lang="de-DE" dirty="0">
              <a:solidFill>
                <a:schemeClr val="accent5"/>
              </a:solidFill>
            </a:endParaRPr>
          </a:p>
        </p:txBody>
      </p:sp>
      <p:sp>
        <p:nvSpPr>
          <p:cNvPr id="5" name="Titel 4">
            <a:extLst>
              <a:ext uri="{FF2B5EF4-FFF2-40B4-BE49-F238E27FC236}">
                <a16:creationId xmlns:a16="http://schemas.microsoft.com/office/drawing/2014/main" id="{6C2C4AA4-F05B-9123-D107-1BF01868DD86}"/>
              </a:ext>
            </a:extLst>
          </p:cNvPr>
          <p:cNvSpPr>
            <a:spLocks noGrp="1"/>
          </p:cNvSpPr>
          <p:nvPr>
            <p:ph type="title"/>
          </p:nvPr>
        </p:nvSpPr>
        <p:spPr/>
        <p:txBody>
          <a:bodyPr/>
          <a:lstStyle/>
          <a:p>
            <a:r>
              <a:rPr lang="de-DE" dirty="0"/>
              <a:t>EnWG-Novelle als Teil des „Energiepakets“</a:t>
            </a:r>
          </a:p>
        </p:txBody>
      </p:sp>
      <p:pic>
        <p:nvPicPr>
          <p:cNvPr id="7" name="Grafik 6">
            <a:extLst>
              <a:ext uri="{FF2B5EF4-FFF2-40B4-BE49-F238E27FC236}">
                <a16:creationId xmlns:a16="http://schemas.microsoft.com/office/drawing/2014/main" id="{4517E0B0-AD0C-0463-58FB-4849A39490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8208" y="1360772"/>
            <a:ext cx="4095989" cy="4134840"/>
          </a:xfrm>
          <a:prstGeom prst="rect">
            <a:avLst/>
          </a:prstGeom>
          <a:ln>
            <a:noFill/>
          </a:ln>
          <a:effectLst>
            <a:outerShdw blurRad="292100" dist="139700" dir="2700000" algn="tl" rotWithShape="0">
              <a:srgbClr val="333333">
                <a:alpha val="65000"/>
              </a:srgbClr>
            </a:outerShdw>
          </a:effectLst>
        </p:spPr>
      </p:pic>
      <p:sp>
        <p:nvSpPr>
          <p:cNvPr id="6" name="Gewitterblitz 5">
            <a:extLst>
              <a:ext uri="{FF2B5EF4-FFF2-40B4-BE49-F238E27FC236}">
                <a16:creationId xmlns:a16="http://schemas.microsoft.com/office/drawing/2014/main" id="{960E8805-C95A-688A-AF7C-F17C35E1B528}"/>
              </a:ext>
            </a:extLst>
          </p:cNvPr>
          <p:cNvSpPr/>
          <p:nvPr/>
        </p:nvSpPr>
        <p:spPr bwMode="auto">
          <a:xfrm>
            <a:off x="103313" y="5135488"/>
            <a:ext cx="504056" cy="1143000"/>
          </a:xfrm>
          <a:prstGeom prst="lightningBolt">
            <a:avLst/>
          </a:prstGeom>
          <a:solidFill>
            <a:schemeClr val="accent6"/>
          </a:solidFill>
          <a:ln w="9525" cap="flat" cmpd="sng" algn="ctr">
            <a:solidFill>
              <a:srgbClr val="0082B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err="1">
              <a:ln>
                <a:noFill/>
              </a:ln>
              <a:solidFill>
                <a:srgbClr val="0082B0"/>
              </a:solidFill>
              <a:effectLst/>
              <a:latin typeface="+mn-lt"/>
              <a:ea typeface="ＭＳ Ｐゴシック" pitchFamily="1" charset="-128"/>
            </a:endParaRPr>
          </a:p>
        </p:txBody>
      </p:sp>
    </p:spTree>
    <p:extLst>
      <p:ext uri="{BB962C8B-B14F-4D97-AF65-F5344CB8AC3E}">
        <p14:creationId xmlns:p14="http://schemas.microsoft.com/office/powerpoint/2010/main" val="2329146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91DE872-99CA-E54F-FBDC-27B2E9E87611}"/>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4A76452-6812-6F0D-DC86-8C8D4BF9A850}"/>
              </a:ext>
            </a:extLst>
          </p:cNvPr>
          <p:cNvSpPr>
            <a:spLocks noGrp="1"/>
          </p:cNvSpPr>
          <p:nvPr>
            <p:ph type="sldNum" sz="quarter" idx="11"/>
          </p:nvPr>
        </p:nvSpPr>
        <p:spPr/>
        <p:txBody>
          <a:bodyPr/>
          <a:lstStyle/>
          <a:p>
            <a:pPr>
              <a:defRPr/>
            </a:pPr>
            <a:fld id="{12AF9BAD-775A-4C64-ACE3-76CB4F6FA34E}" type="slidenum">
              <a:rPr lang="de-DE" smtClean="0"/>
              <a:pPr>
                <a:defRPr/>
              </a:pPr>
              <a:t>29</a:t>
            </a:fld>
            <a:endParaRPr lang="de-DE" dirty="0"/>
          </a:p>
        </p:txBody>
      </p:sp>
      <p:sp>
        <p:nvSpPr>
          <p:cNvPr id="6" name="Titel 5">
            <a:extLst>
              <a:ext uri="{FF2B5EF4-FFF2-40B4-BE49-F238E27FC236}">
                <a16:creationId xmlns:a16="http://schemas.microsoft.com/office/drawing/2014/main" id="{1F8D0C90-638C-8527-35D1-7CBD3E9EA92A}"/>
              </a:ext>
            </a:extLst>
          </p:cNvPr>
          <p:cNvSpPr>
            <a:spLocks noGrp="1"/>
          </p:cNvSpPr>
          <p:nvPr>
            <p:ph type="title"/>
          </p:nvPr>
        </p:nvSpPr>
        <p:spPr/>
        <p:txBody>
          <a:bodyPr/>
          <a:lstStyle/>
          <a:p>
            <a:r>
              <a:rPr lang="de-DE" sz="2800" dirty="0"/>
              <a:t>Inkrafttreten des „Biomassepakets“ und beihilferechtliche Genehmigung (1)</a:t>
            </a:r>
            <a:endParaRPr lang="de-DE" dirty="0"/>
          </a:p>
        </p:txBody>
      </p:sp>
      <p:grpSp>
        <p:nvGrpSpPr>
          <p:cNvPr id="19" name="Gruppieren 18">
            <a:extLst>
              <a:ext uri="{FF2B5EF4-FFF2-40B4-BE49-F238E27FC236}">
                <a16:creationId xmlns:a16="http://schemas.microsoft.com/office/drawing/2014/main" id="{5AD3E95A-EE9F-4846-E6E7-9840C849FF5E}"/>
              </a:ext>
            </a:extLst>
          </p:cNvPr>
          <p:cNvGrpSpPr/>
          <p:nvPr/>
        </p:nvGrpSpPr>
        <p:grpSpPr>
          <a:xfrm>
            <a:off x="2036680" y="1916989"/>
            <a:ext cx="7943850" cy="4220200"/>
            <a:chOff x="718457" y="1621243"/>
            <a:chExt cx="7943850" cy="4220200"/>
          </a:xfrm>
        </p:grpSpPr>
        <p:cxnSp>
          <p:nvCxnSpPr>
            <p:cNvPr id="20" name="Gerade Verbindung mit Pfeil 19">
              <a:extLst>
                <a:ext uri="{FF2B5EF4-FFF2-40B4-BE49-F238E27FC236}">
                  <a16:creationId xmlns:a16="http://schemas.microsoft.com/office/drawing/2014/main" id="{E063C902-AEA4-0B9E-8D47-1AE3DE0C0462}"/>
                </a:ext>
              </a:extLst>
            </p:cNvPr>
            <p:cNvCxnSpPr>
              <a:cxnSpLocks/>
            </p:cNvCxnSpPr>
            <p:nvPr/>
          </p:nvCxnSpPr>
          <p:spPr>
            <a:xfrm>
              <a:off x="718457" y="2449286"/>
              <a:ext cx="794385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hteck 20">
              <a:extLst>
                <a:ext uri="{FF2B5EF4-FFF2-40B4-BE49-F238E27FC236}">
                  <a16:creationId xmlns:a16="http://schemas.microsoft.com/office/drawing/2014/main" id="{5FFB4CF2-A7D8-846B-D1F9-615960B46334}"/>
                </a:ext>
              </a:extLst>
            </p:cNvPr>
            <p:cNvSpPr/>
            <p:nvPr/>
          </p:nvSpPr>
          <p:spPr>
            <a:xfrm>
              <a:off x="718457" y="1639302"/>
              <a:ext cx="1322614"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31.1.2025 BT</a:t>
              </a:r>
            </a:p>
            <a:p>
              <a:pPr algn="ctr"/>
              <a:r>
                <a:rPr lang="de-DE" sz="1200" b="1" dirty="0">
                  <a:solidFill>
                    <a:schemeClr val="accent1"/>
                  </a:solidFill>
                </a:rPr>
                <a:t>14.2.2025 BR</a:t>
              </a:r>
            </a:p>
            <a:p>
              <a:pPr algn="ctr"/>
              <a:r>
                <a:rPr lang="de-DE" sz="1200" b="1" dirty="0" err="1">
                  <a:solidFill>
                    <a:schemeClr val="accent1"/>
                  </a:solidFill>
                </a:rPr>
                <a:t>BPräs</a:t>
              </a:r>
              <a:endParaRPr lang="de-DE" sz="1200" b="1" dirty="0">
                <a:solidFill>
                  <a:schemeClr val="accent1"/>
                </a:solidFill>
              </a:endParaRPr>
            </a:p>
          </p:txBody>
        </p:sp>
        <p:sp>
          <p:nvSpPr>
            <p:cNvPr id="22" name="Rechteck 21">
              <a:extLst>
                <a:ext uri="{FF2B5EF4-FFF2-40B4-BE49-F238E27FC236}">
                  <a16:creationId xmlns:a16="http://schemas.microsoft.com/office/drawing/2014/main" id="{B27F4126-0179-CF38-267D-8F9D04CB2F71}"/>
                </a:ext>
              </a:extLst>
            </p:cNvPr>
            <p:cNvSpPr/>
            <p:nvPr/>
          </p:nvSpPr>
          <p:spPr>
            <a:xfrm>
              <a:off x="2140279" y="1633972"/>
              <a:ext cx="700892"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BGBl 24.2.25</a:t>
              </a:r>
            </a:p>
          </p:txBody>
        </p:sp>
        <p:cxnSp>
          <p:nvCxnSpPr>
            <p:cNvPr id="23" name="Gerader Verbinder 22">
              <a:extLst>
                <a:ext uri="{FF2B5EF4-FFF2-40B4-BE49-F238E27FC236}">
                  <a16:creationId xmlns:a16="http://schemas.microsoft.com/office/drawing/2014/main" id="{D06231DC-DDDE-A12D-8BDE-7518E0EE9C91}"/>
                </a:ext>
              </a:extLst>
            </p:cNvPr>
            <p:cNvCxnSpPr/>
            <p:nvPr/>
          </p:nvCxnSpPr>
          <p:spPr>
            <a:xfrm>
              <a:off x="2841171" y="2286000"/>
              <a:ext cx="0" cy="310243"/>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4" name="Rechteck 23">
              <a:extLst>
                <a:ext uri="{FF2B5EF4-FFF2-40B4-BE49-F238E27FC236}">
                  <a16:creationId xmlns:a16="http://schemas.microsoft.com/office/drawing/2014/main" id="{32777963-DD76-0C3F-3A3E-F812CD9FFD5B}"/>
                </a:ext>
              </a:extLst>
            </p:cNvPr>
            <p:cNvSpPr/>
            <p:nvPr/>
          </p:nvSpPr>
          <p:spPr>
            <a:xfrm>
              <a:off x="2416115" y="2619395"/>
              <a:ext cx="2217645" cy="7832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dirty="0">
                  <a:solidFill>
                    <a:schemeClr val="accent1"/>
                  </a:solidFill>
                </a:rPr>
                <a:t>Inkrafttreten „Biomassepaket“ (25.2.25):</a:t>
              </a:r>
            </a:p>
            <a:p>
              <a:pPr marL="285750" indent="-285750" algn="ctr">
                <a:buFont typeface="Wingdings" panose="05000000000000000000" pitchFamily="2" charset="2"/>
                <a:buChar char="ü"/>
              </a:pPr>
              <a:r>
                <a:rPr lang="de-DE" sz="1200" b="1" dirty="0">
                  <a:solidFill>
                    <a:schemeClr val="accent1"/>
                  </a:solidFill>
                </a:rPr>
                <a:t>„Maisdeckel“ 30%</a:t>
              </a:r>
            </a:p>
          </p:txBody>
        </p:sp>
        <p:sp>
          <p:nvSpPr>
            <p:cNvPr id="25" name="Rechteck 24">
              <a:extLst>
                <a:ext uri="{FF2B5EF4-FFF2-40B4-BE49-F238E27FC236}">
                  <a16:creationId xmlns:a16="http://schemas.microsoft.com/office/drawing/2014/main" id="{0C26F0FE-09DB-F191-AB7F-50A03B080470}"/>
                </a:ext>
              </a:extLst>
            </p:cNvPr>
            <p:cNvSpPr/>
            <p:nvPr/>
          </p:nvSpPr>
          <p:spPr>
            <a:xfrm>
              <a:off x="4465352" y="1621243"/>
              <a:ext cx="798059" cy="63987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1.4.2025</a:t>
              </a:r>
            </a:p>
          </p:txBody>
        </p:sp>
        <p:sp>
          <p:nvSpPr>
            <p:cNvPr id="26" name="Rechteck 25">
              <a:extLst>
                <a:ext uri="{FF2B5EF4-FFF2-40B4-BE49-F238E27FC236}">
                  <a16:creationId xmlns:a16="http://schemas.microsoft.com/office/drawing/2014/main" id="{FADA0A6E-0956-E71E-AF02-17191529AC47}"/>
                </a:ext>
              </a:extLst>
            </p:cNvPr>
            <p:cNvSpPr/>
            <p:nvPr/>
          </p:nvSpPr>
          <p:spPr>
            <a:xfrm>
              <a:off x="5152687" y="2579916"/>
              <a:ext cx="2019625" cy="32615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dirty="0">
                  <a:solidFill>
                    <a:schemeClr val="accent1"/>
                  </a:solidFill>
                </a:rPr>
                <a:t>Beihilferechtliche Genehmigung:</a:t>
              </a:r>
            </a:p>
            <a:p>
              <a:r>
                <a:rPr lang="de-DE" sz="1200" b="1" dirty="0">
                  <a:solidFill>
                    <a:schemeClr val="accent1"/>
                  </a:solidFill>
                </a:rPr>
                <a:t>Anwendbarkeit des „Biomassepakets“ erst nach Genehmigung und nach Maßgabe der Genehmigung, z.B.</a:t>
              </a:r>
            </a:p>
            <a:p>
              <a:pPr marL="285750" indent="-285750">
                <a:spcBef>
                  <a:spcPts val="600"/>
                </a:spcBef>
                <a:buFont typeface="Arial" panose="020B0604020202020204" pitchFamily="34" charset="0"/>
                <a:buChar char="•"/>
              </a:pPr>
              <a:r>
                <a:rPr lang="de-DE" sz="1200" b="1" dirty="0">
                  <a:solidFill>
                    <a:schemeClr val="accent1"/>
                  </a:solidFill>
                </a:rPr>
                <a:t>Erhöhtes Volumen</a:t>
              </a:r>
            </a:p>
            <a:p>
              <a:pPr marL="285750" indent="-285750">
                <a:buFont typeface="Arial" panose="020B0604020202020204" pitchFamily="34" charset="0"/>
                <a:buChar char="•"/>
              </a:pPr>
              <a:r>
                <a:rPr lang="de-DE" sz="1200" b="1" dirty="0" err="1">
                  <a:solidFill>
                    <a:schemeClr val="accent1"/>
                  </a:solidFill>
                </a:rPr>
                <a:t>FlexZuschlag</a:t>
              </a:r>
              <a:r>
                <a:rPr lang="de-DE" sz="1200" b="1" dirty="0">
                  <a:solidFill>
                    <a:schemeClr val="accent1"/>
                  </a:solidFill>
                </a:rPr>
                <a:t> 100€</a:t>
              </a:r>
            </a:p>
            <a:p>
              <a:pPr marL="285750" indent="-285750">
                <a:buFont typeface="Arial" panose="020B0604020202020204" pitchFamily="34" charset="0"/>
                <a:buChar char="•"/>
              </a:pPr>
              <a:r>
                <a:rPr lang="de-DE" sz="1200" b="1" dirty="0">
                  <a:solidFill>
                    <a:schemeClr val="accent1"/>
                  </a:solidFill>
                </a:rPr>
                <a:t>Betriebsviertel-stunden</a:t>
              </a:r>
            </a:p>
            <a:p>
              <a:pPr marL="285750" indent="-285750">
                <a:buFont typeface="Arial" panose="020B0604020202020204" pitchFamily="34" charset="0"/>
                <a:buChar char="•"/>
              </a:pPr>
              <a:r>
                <a:rPr lang="de-DE" sz="1200" b="1" dirty="0">
                  <a:solidFill>
                    <a:schemeClr val="accent1"/>
                  </a:solidFill>
                </a:rPr>
                <a:t>12 Jahre Anschlussförderung</a:t>
              </a:r>
            </a:p>
            <a:p>
              <a:pPr marL="285750" indent="-285750">
                <a:buFont typeface="Arial" panose="020B0604020202020204" pitchFamily="34" charset="0"/>
                <a:buChar char="•"/>
              </a:pPr>
              <a:r>
                <a:rPr lang="de-DE" sz="1200" b="1" dirty="0">
                  <a:solidFill>
                    <a:schemeClr val="accent1"/>
                  </a:solidFill>
                </a:rPr>
                <a:t>Neues Zuschlags-verfahren (Wärme-einrichtung)</a:t>
              </a:r>
            </a:p>
          </p:txBody>
        </p:sp>
        <p:cxnSp>
          <p:nvCxnSpPr>
            <p:cNvPr id="27" name="Gerader Verbinder 26">
              <a:extLst>
                <a:ext uri="{FF2B5EF4-FFF2-40B4-BE49-F238E27FC236}">
                  <a16:creationId xmlns:a16="http://schemas.microsoft.com/office/drawing/2014/main" id="{8B8DE476-BBA9-4424-3A20-D61C2B7AB4DD}"/>
                </a:ext>
              </a:extLst>
            </p:cNvPr>
            <p:cNvCxnSpPr/>
            <p:nvPr/>
          </p:nvCxnSpPr>
          <p:spPr>
            <a:xfrm>
              <a:off x="6124750" y="2253673"/>
              <a:ext cx="0" cy="310243"/>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8" name="Rechteck 27">
              <a:extLst>
                <a:ext uri="{FF2B5EF4-FFF2-40B4-BE49-F238E27FC236}">
                  <a16:creationId xmlns:a16="http://schemas.microsoft.com/office/drawing/2014/main" id="{A375E357-EF3C-AEFC-5864-B1C8A153B59D}"/>
                </a:ext>
              </a:extLst>
            </p:cNvPr>
            <p:cNvSpPr/>
            <p:nvPr/>
          </p:nvSpPr>
          <p:spPr>
            <a:xfrm>
              <a:off x="7452972" y="1639302"/>
              <a:ext cx="929706"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1.10.2025</a:t>
              </a:r>
            </a:p>
          </p:txBody>
        </p:sp>
      </p:grpSp>
      <p:cxnSp>
        <p:nvCxnSpPr>
          <p:cNvPr id="31" name="Gerader Verbinder 30">
            <a:extLst>
              <a:ext uri="{FF2B5EF4-FFF2-40B4-BE49-F238E27FC236}">
                <a16:creationId xmlns:a16="http://schemas.microsoft.com/office/drawing/2014/main" id="{0102B1D4-AF7F-627A-46DD-7B43049B94A0}"/>
              </a:ext>
            </a:extLst>
          </p:cNvPr>
          <p:cNvCxnSpPr>
            <a:cxnSpLocks/>
          </p:cNvCxnSpPr>
          <p:nvPr/>
        </p:nvCxnSpPr>
        <p:spPr>
          <a:xfrm>
            <a:off x="6118312" y="2557584"/>
            <a:ext cx="0" cy="365722"/>
          </a:xfrm>
          <a:prstGeom prst="line">
            <a:avLst/>
          </a:prstGeom>
          <a:ln w="38100">
            <a:solidFill>
              <a:schemeClr val="accent2"/>
            </a:solidFill>
          </a:ln>
        </p:spPr>
        <p:style>
          <a:lnRef idx="1">
            <a:schemeClr val="accent6"/>
          </a:lnRef>
          <a:fillRef idx="0">
            <a:schemeClr val="accent6"/>
          </a:fillRef>
          <a:effectRef idx="0">
            <a:schemeClr val="accent6"/>
          </a:effectRef>
          <a:fontRef idx="minor">
            <a:schemeClr val="tx1"/>
          </a:fontRef>
        </p:style>
      </p:cxnSp>
      <p:cxnSp>
        <p:nvCxnSpPr>
          <p:cNvPr id="32" name="Gerader Verbinder 31">
            <a:extLst>
              <a:ext uri="{FF2B5EF4-FFF2-40B4-BE49-F238E27FC236}">
                <a16:creationId xmlns:a16="http://schemas.microsoft.com/office/drawing/2014/main" id="{E405933D-A9B6-18D7-3AF7-5B0A22C89C20}"/>
              </a:ext>
            </a:extLst>
          </p:cNvPr>
          <p:cNvCxnSpPr>
            <a:cxnSpLocks/>
          </p:cNvCxnSpPr>
          <p:nvPr/>
        </p:nvCxnSpPr>
        <p:spPr>
          <a:xfrm>
            <a:off x="9166922" y="2596733"/>
            <a:ext cx="0" cy="326573"/>
          </a:xfrm>
          <a:prstGeom prst="line">
            <a:avLst/>
          </a:prstGeom>
          <a:ln w="38100">
            <a:solidFill>
              <a:srgbClr val="AEC90B"/>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1500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2EA2100-3C29-CE2F-D5C5-21DAECE717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232293" y="2636912"/>
            <a:ext cx="2968279" cy="4221088"/>
          </a:xfrm>
          <a:prstGeom prst="rect">
            <a:avLst/>
          </a:prstGeom>
          <a:ln>
            <a:noFill/>
          </a:ln>
          <a:effectLst>
            <a:outerShdw blurRad="292100" dist="139700" dir="2700000" algn="tl" rotWithShape="0">
              <a:srgbClr val="333333">
                <a:alpha val="65000"/>
              </a:srgbClr>
            </a:outerShdw>
          </a:effectLst>
        </p:spPr>
      </p:pic>
      <p:sp>
        <p:nvSpPr>
          <p:cNvPr id="3" name="Textplatzhalter 3">
            <a:extLst>
              <a:ext uri="{FF2B5EF4-FFF2-40B4-BE49-F238E27FC236}">
                <a16:creationId xmlns:a16="http://schemas.microsoft.com/office/drawing/2014/main" id="{31D6CBB3-5C5A-12B9-208F-311C716D8615}"/>
              </a:ext>
            </a:extLst>
          </p:cNvPr>
          <p:cNvSpPr txBox="1">
            <a:spLocks/>
          </p:cNvSpPr>
          <p:nvPr/>
        </p:nvSpPr>
        <p:spPr>
          <a:xfrm>
            <a:off x="407368" y="1916832"/>
            <a:ext cx="11178119" cy="4680520"/>
          </a:xfrm>
          <a:prstGeom prst="rect">
            <a:avLst/>
          </a:prstGeom>
        </p:spPr>
        <p:txBody>
          <a:bodyPr/>
          <a:lstStyle>
            <a:lvl1pPr marL="0" indent="0" algn="l" rtl="0" eaLnBrk="0" fontAlgn="base" hangingPunct="0">
              <a:spcBef>
                <a:spcPct val="20000"/>
              </a:spcBef>
              <a:spcAft>
                <a:spcPct val="0"/>
              </a:spcAft>
              <a:buClr>
                <a:schemeClr val="accent2"/>
              </a:buClr>
              <a:buNone/>
              <a:defRPr sz="2000" b="1" i="0">
                <a:solidFill>
                  <a:srgbClr val="007FAC"/>
                </a:solidFill>
                <a:latin typeface="+mj-lt"/>
                <a:ea typeface="+mn-ea"/>
                <a:cs typeface="TradeGothic BoldTwo"/>
              </a:defRPr>
            </a:lvl1pPr>
            <a:lvl2pPr marL="742950" indent="-285750" algn="l" rtl="0" eaLnBrk="0" fontAlgn="base" hangingPunct="0">
              <a:spcBef>
                <a:spcPct val="20000"/>
              </a:spcBef>
              <a:spcAft>
                <a:spcPct val="0"/>
              </a:spcAft>
              <a:buClr>
                <a:schemeClr val="accent2"/>
              </a:buClr>
              <a:buFont typeface="Times" pitchFamily="1" charset="0"/>
              <a:buChar char="•"/>
              <a:defRPr lang="de-DE" sz="1600" b="0" dirty="0">
                <a:solidFill>
                  <a:schemeClr val="accent2"/>
                </a:solidFill>
                <a:latin typeface="Arial Narrow"/>
                <a:ea typeface="+mn-ea"/>
                <a:cs typeface="Arial Narrow"/>
              </a:defRPr>
            </a:lvl2pPr>
            <a:lvl3pPr marL="1143000" indent="-228600" algn="l" rtl="0" eaLnBrk="0" fontAlgn="base" hangingPunct="0">
              <a:spcBef>
                <a:spcPct val="20000"/>
              </a:spcBef>
              <a:spcAft>
                <a:spcPct val="0"/>
              </a:spcAft>
              <a:buFont typeface="Arial" pitchFamily="34" charset="0"/>
              <a:buChar char="•"/>
              <a:defRPr sz="1600">
                <a:solidFill>
                  <a:srgbClr val="004575"/>
                </a:solidFill>
                <a:latin typeface="Arial Narrow"/>
                <a:ea typeface="+mn-ea"/>
                <a:cs typeface="Arial Narrow"/>
              </a:defRPr>
            </a:lvl3pPr>
            <a:lvl4pPr marL="1600200" indent="-228600" algn="l" rtl="0" eaLnBrk="0" fontAlgn="base" hangingPunct="0">
              <a:spcBef>
                <a:spcPct val="20000"/>
              </a:spcBef>
              <a:spcAft>
                <a:spcPct val="0"/>
              </a:spcAft>
              <a:buClr>
                <a:schemeClr val="accent2"/>
              </a:buClr>
              <a:buChar char="–"/>
              <a:defRPr sz="2000">
                <a:solidFill>
                  <a:schemeClr val="accent2"/>
                </a:solidFill>
                <a:latin typeface="Arial Narrow"/>
                <a:ea typeface="+mn-ea"/>
                <a:cs typeface="Arial Narrow"/>
              </a:defRPr>
            </a:lvl4pPr>
            <a:lvl5pPr marL="2057400" indent="-228600" algn="l" rtl="0" eaLnBrk="0" fontAlgn="base" hangingPunct="0">
              <a:spcBef>
                <a:spcPct val="20000"/>
              </a:spcBef>
              <a:spcAft>
                <a:spcPct val="0"/>
              </a:spcAft>
              <a:buChar char="»"/>
              <a:defRPr sz="2000">
                <a:solidFill>
                  <a:schemeClr val="bg2"/>
                </a:solidFill>
                <a:latin typeface="Arial Narrow"/>
                <a:ea typeface="+mn-ea"/>
                <a:cs typeface="Arial Narrow"/>
              </a:defRPr>
            </a:lvl5pPr>
            <a:lvl6pPr marL="2514600" indent="-228600" algn="l" rtl="0" fontAlgn="base">
              <a:spcBef>
                <a:spcPct val="20000"/>
              </a:spcBef>
              <a:spcAft>
                <a:spcPct val="0"/>
              </a:spcAft>
              <a:buChar char="»"/>
              <a:defRPr>
                <a:solidFill>
                  <a:schemeClr val="bg2"/>
                </a:solidFill>
                <a:latin typeface="+mn-lt"/>
                <a:ea typeface="+mn-ea"/>
              </a:defRPr>
            </a:lvl6pPr>
            <a:lvl7pPr marL="2971800" indent="-228600" algn="l" rtl="0" fontAlgn="base">
              <a:spcBef>
                <a:spcPct val="20000"/>
              </a:spcBef>
              <a:spcAft>
                <a:spcPct val="0"/>
              </a:spcAft>
              <a:buChar char="»"/>
              <a:defRPr>
                <a:solidFill>
                  <a:schemeClr val="bg2"/>
                </a:solidFill>
                <a:latin typeface="+mn-lt"/>
                <a:ea typeface="+mn-ea"/>
              </a:defRPr>
            </a:lvl7pPr>
            <a:lvl8pPr marL="3429000" indent="-228600" algn="l" rtl="0" fontAlgn="base">
              <a:spcBef>
                <a:spcPct val="20000"/>
              </a:spcBef>
              <a:spcAft>
                <a:spcPct val="0"/>
              </a:spcAft>
              <a:buChar char="»"/>
              <a:defRPr>
                <a:solidFill>
                  <a:schemeClr val="bg2"/>
                </a:solidFill>
                <a:latin typeface="+mn-lt"/>
                <a:ea typeface="+mn-ea"/>
              </a:defRPr>
            </a:lvl8pPr>
            <a:lvl9pPr marL="3886200" indent="-228600" algn="l" rtl="0" fontAlgn="base">
              <a:spcBef>
                <a:spcPct val="20000"/>
              </a:spcBef>
              <a:spcAft>
                <a:spcPct val="0"/>
              </a:spcAft>
              <a:buChar char="»"/>
              <a:defRPr>
                <a:solidFill>
                  <a:schemeClr val="bg2"/>
                </a:solidFill>
                <a:latin typeface="+mn-lt"/>
                <a:ea typeface="+mn-ea"/>
              </a:defRPr>
            </a:lvl9pPr>
          </a:lstStyle>
          <a:p>
            <a:r>
              <a:rPr lang="de-DE" kern="0" dirty="0">
                <a:solidFill>
                  <a:srgbClr val="00B0F0"/>
                </a:solidFill>
              </a:rPr>
              <a:t>Strom-Markt</a:t>
            </a:r>
            <a:r>
              <a:rPr lang="de-DE" kern="0" dirty="0"/>
              <a:t> 		(Systemdienstleistung, Versorgungssicherheit, flexibel)</a:t>
            </a:r>
          </a:p>
          <a:p>
            <a:r>
              <a:rPr lang="de-DE" kern="0" dirty="0">
                <a:solidFill>
                  <a:srgbClr val="FF0000"/>
                </a:solidFill>
              </a:rPr>
              <a:t>Wärme-Markt</a:t>
            </a:r>
            <a:r>
              <a:rPr lang="de-DE" kern="0" dirty="0"/>
              <a:t> 		(Versorgungssicherheit, regional)</a:t>
            </a:r>
          </a:p>
          <a:p>
            <a:r>
              <a:rPr lang="de-DE" kern="0" dirty="0">
                <a:solidFill>
                  <a:srgbClr val="849E00"/>
                </a:solidFill>
              </a:rPr>
              <a:t>Kraftstoff-Markt 	</a:t>
            </a:r>
            <a:r>
              <a:rPr lang="de-DE" kern="0" dirty="0">
                <a:solidFill>
                  <a:schemeClr val="accent1"/>
                </a:solidFill>
              </a:rPr>
              <a:t>(Schwerlastverkehr, Logistik)</a:t>
            </a:r>
          </a:p>
          <a:p>
            <a:r>
              <a:rPr lang="de-DE" kern="0" dirty="0">
                <a:solidFill>
                  <a:schemeClr val="accent2">
                    <a:lumMod val="60000"/>
                    <a:lumOff val="40000"/>
                  </a:schemeClr>
                </a:solidFill>
              </a:rPr>
              <a:t>Stoffliche-Nutzung</a:t>
            </a:r>
            <a:r>
              <a:rPr lang="de-DE" kern="0" dirty="0"/>
              <a:t> 	(Koppelprodukte Biomasse und C-Markt)</a:t>
            </a:r>
          </a:p>
          <a:p>
            <a:endParaRPr lang="de-DE" kern="0" dirty="0"/>
          </a:p>
          <a:p>
            <a:r>
              <a:rPr lang="de-DE" kern="0" dirty="0"/>
              <a:t>Klimaschutz (CO2 –Einsparung &amp; CO2 –Senke = Fixierung) </a:t>
            </a:r>
          </a:p>
          <a:p>
            <a:r>
              <a:rPr lang="de-DE" b="0" kern="0" dirty="0"/>
              <a:t>Bodenschutz (Erosionsschutz / Starkniederschläge) </a:t>
            </a:r>
          </a:p>
          <a:p>
            <a:r>
              <a:rPr lang="de-DE" b="0" kern="0" dirty="0"/>
              <a:t>Wasserschutz (Oberflächen- &amp; Grundwasser)</a:t>
            </a:r>
          </a:p>
          <a:p>
            <a:r>
              <a:rPr lang="de-DE" kern="0" dirty="0"/>
              <a:t>Artenschutz (Bienen- &amp; Insektenschutz, Artenvielfalt) </a:t>
            </a:r>
          </a:p>
          <a:p>
            <a:r>
              <a:rPr lang="de-DE" b="0" kern="0" dirty="0"/>
              <a:t>Biodiversität (Landschafts- &amp; Naturschutz)</a:t>
            </a:r>
          </a:p>
          <a:p>
            <a:r>
              <a:rPr lang="de-DE" b="0" kern="0" dirty="0"/>
              <a:t>Lebensqualität (Verbesserung durch Artenvielfalt &amp; bunte Landschaften)</a:t>
            </a:r>
            <a:r>
              <a:rPr lang="de-DE" kern="0" dirty="0"/>
              <a:t> </a:t>
            </a:r>
          </a:p>
          <a:p>
            <a:r>
              <a:rPr lang="de-DE" i="1" kern="0" dirty="0"/>
              <a:t>Regionale Wertschöpfung (Schutz ländlicher Regionen; Garant für </a:t>
            </a:r>
          </a:p>
          <a:p>
            <a:r>
              <a:rPr lang="de-DE" i="1" kern="0" dirty="0"/>
              <a:t>dezentrale erneuerbare Energieversorgung) </a:t>
            </a:r>
          </a:p>
          <a:p>
            <a:endParaRPr lang="de-DE" kern="0" dirty="0"/>
          </a:p>
        </p:txBody>
      </p:sp>
      <p:sp>
        <p:nvSpPr>
          <p:cNvPr id="5" name="Titel 2">
            <a:extLst>
              <a:ext uri="{FF2B5EF4-FFF2-40B4-BE49-F238E27FC236}">
                <a16:creationId xmlns:a16="http://schemas.microsoft.com/office/drawing/2014/main" id="{61599BA8-48F3-F3BB-8E80-D9D0C8CDFFD5}"/>
              </a:ext>
            </a:extLst>
          </p:cNvPr>
          <p:cNvSpPr>
            <a:spLocks noGrp="1"/>
          </p:cNvSpPr>
          <p:nvPr>
            <p:ph type="title"/>
          </p:nvPr>
        </p:nvSpPr>
        <p:spPr>
          <a:xfrm>
            <a:off x="479376" y="764704"/>
            <a:ext cx="9217024" cy="755576"/>
          </a:xfrm>
        </p:spPr>
        <p:txBody>
          <a:bodyPr/>
          <a:lstStyle/>
          <a:p>
            <a:r>
              <a:rPr lang="de-DE" sz="2800" dirty="0"/>
              <a:t>Biogas bietet Lösungen in den heutigen Umweltkrisen: </a:t>
            </a:r>
          </a:p>
        </p:txBody>
      </p:sp>
    </p:spTree>
    <p:extLst>
      <p:ext uri="{BB962C8B-B14F-4D97-AF65-F5344CB8AC3E}">
        <p14:creationId xmlns:p14="http://schemas.microsoft.com/office/powerpoint/2010/main" val="3768753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96B934-CB12-DAB3-0385-8E016A882B37}"/>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6FD2141-E7BD-89BD-AF9E-4C9F22BB84F2}"/>
              </a:ext>
            </a:extLst>
          </p:cNvPr>
          <p:cNvSpPr>
            <a:spLocks noGrp="1"/>
          </p:cNvSpPr>
          <p:nvPr>
            <p:ph type="sldNum" sz="quarter" idx="11"/>
          </p:nvPr>
        </p:nvSpPr>
        <p:spPr/>
        <p:txBody>
          <a:bodyPr/>
          <a:lstStyle/>
          <a:p>
            <a:pPr>
              <a:defRPr/>
            </a:pPr>
            <a:fld id="{12AF9BAD-775A-4C64-ACE3-76CB4F6FA34E}" type="slidenum">
              <a:rPr lang="de-DE" smtClean="0"/>
              <a:pPr>
                <a:defRPr/>
              </a:pPr>
              <a:t>30</a:t>
            </a:fld>
            <a:endParaRPr lang="de-DE" dirty="0"/>
          </a:p>
        </p:txBody>
      </p:sp>
      <p:sp>
        <p:nvSpPr>
          <p:cNvPr id="6" name="Titel 5">
            <a:extLst>
              <a:ext uri="{FF2B5EF4-FFF2-40B4-BE49-F238E27FC236}">
                <a16:creationId xmlns:a16="http://schemas.microsoft.com/office/drawing/2014/main" id="{809B6AF8-7AFE-CFBB-F17F-11091D2C8CB7}"/>
              </a:ext>
            </a:extLst>
          </p:cNvPr>
          <p:cNvSpPr>
            <a:spLocks noGrp="1"/>
          </p:cNvSpPr>
          <p:nvPr>
            <p:ph type="title"/>
          </p:nvPr>
        </p:nvSpPr>
        <p:spPr/>
        <p:txBody>
          <a:bodyPr/>
          <a:lstStyle/>
          <a:p>
            <a:r>
              <a:rPr lang="de-DE" sz="2800" dirty="0"/>
              <a:t>Inkrafttreten des „Biomassepakets“ und beihilferechtliche Genehmigung (2)</a:t>
            </a:r>
            <a:endParaRPr lang="de-DE" dirty="0"/>
          </a:p>
        </p:txBody>
      </p:sp>
      <p:grpSp>
        <p:nvGrpSpPr>
          <p:cNvPr id="19" name="Gruppieren 18">
            <a:extLst>
              <a:ext uri="{FF2B5EF4-FFF2-40B4-BE49-F238E27FC236}">
                <a16:creationId xmlns:a16="http://schemas.microsoft.com/office/drawing/2014/main" id="{5C124AA4-D95B-5D78-877A-8C09EFBCCD76}"/>
              </a:ext>
            </a:extLst>
          </p:cNvPr>
          <p:cNvGrpSpPr/>
          <p:nvPr/>
        </p:nvGrpSpPr>
        <p:grpSpPr>
          <a:xfrm>
            <a:off x="2036680" y="1916989"/>
            <a:ext cx="8163776" cy="4220200"/>
            <a:chOff x="718457" y="1621243"/>
            <a:chExt cx="8163776" cy="4220200"/>
          </a:xfrm>
        </p:grpSpPr>
        <p:cxnSp>
          <p:nvCxnSpPr>
            <p:cNvPr id="20" name="Gerade Verbindung mit Pfeil 19">
              <a:extLst>
                <a:ext uri="{FF2B5EF4-FFF2-40B4-BE49-F238E27FC236}">
                  <a16:creationId xmlns:a16="http://schemas.microsoft.com/office/drawing/2014/main" id="{3CC7E9E1-C2E4-34F3-673E-7512F38BAAA0}"/>
                </a:ext>
              </a:extLst>
            </p:cNvPr>
            <p:cNvCxnSpPr>
              <a:cxnSpLocks/>
            </p:cNvCxnSpPr>
            <p:nvPr/>
          </p:nvCxnSpPr>
          <p:spPr>
            <a:xfrm>
              <a:off x="718457" y="2449286"/>
              <a:ext cx="794385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hteck 20">
              <a:extLst>
                <a:ext uri="{FF2B5EF4-FFF2-40B4-BE49-F238E27FC236}">
                  <a16:creationId xmlns:a16="http://schemas.microsoft.com/office/drawing/2014/main" id="{8185E130-69EC-54BA-1F5E-122743A90186}"/>
                </a:ext>
              </a:extLst>
            </p:cNvPr>
            <p:cNvSpPr/>
            <p:nvPr/>
          </p:nvSpPr>
          <p:spPr>
            <a:xfrm>
              <a:off x="718457" y="1639302"/>
              <a:ext cx="1322614"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31.1.2025 BT</a:t>
              </a:r>
            </a:p>
            <a:p>
              <a:pPr algn="ctr"/>
              <a:r>
                <a:rPr lang="de-DE" sz="1200" b="1" dirty="0">
                  <a:solidFill>
                    <a:schemeClr val="accent1"/>
                  </a:solidFill>
                </a:rPr>
                <a:t>14.2.2025 BR</a:t>
              </a:r>
            </a:p>
            <a:p>
              <a:pPr algn="ctr"/>
              <a:r>
                <a:rPr lang="de-DE" sz="1200" b="1" dirty="0" err="1">
                  <a:solidFill>
                    <a:schemeClr val="accent1"/>
                  </a:solidFill>
                </a:rPr>
                <a:t>BPräs</a:t>
              </a:r>
              <a:endParaRPr lang="de-DE" sz="1200" b="1" dirty="0">
                <a:solidFill>
                  <a:schemeClr val="accent1"/>
                </a:solidFill>
              </a:endParaRPr>
            </a:p>
          </p:txBody>
        </p:sp>
        <p:cxnSp>
          <p:nvCxnSpPr>
            <p:cNvPr id="23" name="Gerader Verbinder 22">
              <a:extLst>
                <a:ext uri="{FF2B5EF4-FFF2-40B4-BE49-F238E27FC236}">
                  <a16:creationId xmlns:a16="http://schemas.microsoft.com/office/drawing/2014/main" id="{A103A09D-A583-E42A-C08D-E452DC1DCEFC}"/>
                </a:ext>
              </a:extLst>
            </p:cNvPr>
            <p:cNvCxnSpPr/>
            <p:nvPr/>
          </p:nvCxnSpPr>
          <p:spPr>
            <a:xfrm>
              <a:off x="2841171" y="2286000"/>
              <a:ext cx="0" cy="310243"/>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5" name="Rechteck 24">
              <a:extLst>
                <a:ext uri="{FF2B5EF4-FFF2-40B4-BE49-F238E27FC236}">
                  <a16:creationId xmlns:a16="http://schemas.microsoft.com/office/drawing/2014/main" id="{42672EE5-413B-C1F8-0D57-9ECCFDC777E1}"/>
                </a:ext>
              </a:extLst>
            </p:cNvPr>
            <p:cNvSpPr/>
            <p:nvPr/>
          </p:nvSpPr>
          <p:spPr>
            <a:xfrm>
              <a:off x="4465352" y="1621243"/>
              <a:ext cx="798059" cy="63987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1.4.2025</a:t>
              </a:r>
            </a:p>
          </p:txBody>
        </p:sp>
        <p:sp>
          <p:nvSpPr>
            <p:cNvPr id="26" name="Rechteck 25">
              <a:extLst>
                <a:ext uri="{FF2B5EF4-FFF2-40B4-BE49-F238E27FC236}">
                  <a16:creationId xmlns:a16="http://schemas.microsoft.com/office/drawing/2014/main" id="{E9FB4ADA-D648-7018-F690-042D524BD5AB}"/>
                </a:ext>
              </a:extLst>
            </p:cNvPr>
            <p:cNvSpPr/>
            <p:nvPr/>
          </p:nvSpPr>
          <p:spPr>
            <a:xfrm>
              <a:off x="5152687" y="2579916"/>
              <a:ext cx="2019625" cy="32615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dirty="0">
                  <a:solidFill>
                    <a:schemeClr val="accent1"/>
                  </a:solidFill>
                </a:rPr>
                <a:t>Beihilferechtliche Genehmigung:</a:t>
              </a:r>
            </a:p>
            <a:p>
              <a:r>
                <a:rPr lang="de-DE" sz="1200" b="1" dirty="0">
                  <a:solidFill>
                    <a:schemeClr val="accent1"/>
                  </a:solidFill>
                </a:rPr>
                <a:t>Anwendbarkeit des „Biomassepakets“ erst nach Genehmigung und nach Maßgabe der Genehmigung, z.B.</a:t>
              </a:r>
            </a:p>
            <a:p>
              <a:pPr marL="285750" indent="-285750">
                <a:spcBef>
                  <a:spcPts val="600"/>
                </a:spcBef>
                <a:buFont typeface="Arial" panose="020B0604020202020204" pitchFamily="34" charset="0"/>
                <a:buChar char="•"/>
              </a:pPr>
              <a:r>
                <a:rPr lang="de-DE" sz="1200" b="1" dirty="0">
                  <a:solidFill>
                    <a:schemeClr val="accent1"/>
                  </a:solidFill>
                </a:rPr>
                <a:t>Erhöhtes Volumen</a:t>
              </a:r>
            </a:p>
            <a:p>
              <a:pPr marL="285750" indent="-285750">
                <a:buFont typeface="Arial" panose="020B0604020202020204" pitchFamily="34" charset="0"/>
                <a:buChar char="•"/>
              </a:pPr>
              <a:r>
                <a:rPr lang="de-DE" sz="1200" b="1" dirty="0" err="1">
                  <a:solidFill>
                    <a:schemeClr val="accent1"/>
                  </a:solidFill>
                </a:rPr>
                <a:t>FlexZuschlag</a:t>
              </a:r>
              <a:r>
                <a:rPr lang="de-DE" sz="1200" b="1" dirty="0">
                  <a:solidFill>
                    <a:schemeClr val="accent1"/>
                  </a:solidFill>
                </a:rPr>
                <a:t> 100 €</a:t>
              </a:r>
            </a:p>
            <a:p>
              <a:pPr marL="285750" indent="-285750">
                <a:buFont typeface="Arial" panose="020B0604020202020204" pitchFamily="34" charset="0"/>
                <a:buChar char="•"/>
              </a:pPr>
              <a:r>
                <a:rPr lang="de-DE" sz="1200" b="1" dirty="0">
                  <a:solidFill>
                    <a:schemeClr val="accent1"/>
                  </a:solidFill>
                </a:rPr>
                <a:t>Betriebsviertel-stunden</a:t>
              </a:r>
            </a:p>
            <a:p>
              <a:pPr marL="285750" indent="-285750">
                <a:buFont typeface="Arial" panose="020B0604020202020204" pitchFamily="34" charset="0"/>
                <a:buChar char="•"/>
              </a:pPr>
              <a:r>
                <a:rPr lang="de-DE" sz="1200" b="1" dirty="0">
                  <a:solidFill>
                    <a:schemeClr val="accent1"/>
                  </a:solidFill>
                </a:rPr>
                <a:t>12 Jahre Anschlussförderung</a:t>
              </a:r>
            </a:p>
            <a:p>
              <a:pPr marL="285750" indent="-285750">
                <a:buFont typeface="Arial" panose="020B0604020202020204" pitchFamily="34" charset="0"/>
                <a:buChar char="•"/>
              </a:pPr>
              <a:r>
                <a:rPr lang="de-DE" sz="1200" b="1" dirty="0">
                  <a:solidFill>
                    <a:schemeClr val="accent1"/>
                  </a:solidFill>
                </a:rPr>
                <a:t>Neues Zuschlags-verfahren (Wärme-einrichtung)</a:t>
              </a:r>
            </a:p>
          </p:txBody>
        </p:sp>
        <p:cxnSp>
          <p:nvCxnSpPr>
            <p:cNvPr id="27" name="Gerader Verbinder 26">
              <a:extLst>
                <a:ext uri="{FF2B5EF4-FFF2-40B4-BE49-F238E27FC236}">
                  <a16:creationId xmlns:a16="http://schemas.microsoft.com/office/drawing/2014/main" id="{05B7AEB4-98CF-E54B-146F-2AB39A214082}"/>
                </a:ext>
              </a:extLst>
            </p:cNvPr>
            <p:cNvCxnSpPr/>
            <p:nvPr/>
          </p:nvCxnSpPr>
          <p:spPr>
            <a:xfrm>
              <a:off x="6124750" y="2253673"/>
              <a:ext cx="0" cy="310243"/>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8" name="Rechteck 27">
              <a:extLst>
                <a:ext uri="{FF2B5EF4-FFF2-40B4-BE49-F238E27FC236}">
                  <a16:creationId xmlns:a16="http://schemas.microsoft.com/office/drawing/2014/main" id="{3F368699-0FFE-04C5-7EF8-C43C560458C0}"/>
                </a:ext>
              </a:extLst>
            </p:cNvPr>
            <p:cNvSpPr/>
            <p:nvPr/>
          </p:nvSpPr>
          <p:spPr>
            <a:xfrm>
              <a:off x="7452972" y="1639302"/>
              <a:ext cx="929706"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1.10.2025</a:t>
              </a:r>
            </a:p>
          </p:txBody>
        </p:sp>
        <p:sp>
          <p:nvSpPr>
            <p:cNvPr id="29" name="Rechteck 28">
              <a:extLst>
                <a:ext uri="{FF2B5EF4-FFF2-40B4-BE49-F238E27FC236}">
                  <a16:creationId xmlns:a16="http://schemas.microsoft.com/office/drawing/2014/main" id="{8E290061-48F0-D79C-313B-F0AE118ED5AA}"/>
                </a:ext>
              </a:extLst>
            </p:cNvPr>
            <p:cNvSpPr/>
            <p:nvPr/>
          </p:nvSpPr>
          <p:spPr>
            <a:xfrm>
              <a:off x="2359555" y="3672418"/>
              <a:ext cx="2448263" cy="2161434"/>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dirty="0">
                  <a:solidFill>
                    <a:schemeClr val="accent1"/>
                  </a:solidFill>
                </a:rPr>
                <a:t>Biomassepaket zwar in Kraft, aber erhöhtes Volumen wegen Genehmigungsvorbehalt nicht anwendbar: </a:t>
              </a:r>
            </a:p>
            <a:p>
              <a:pPr>
                <a:spcBef>
                  <a:spcPts val="600"/>
                </a:spcBef>
              </a:pPr>
              <a:r>
                <a:rPr lang="de-DE" sz="1200" b="1" dirty="0">
                  <a:solidFill>
                    <a:schemeClr val="accent1"/>
                  </a:solidFill>
                </a:rPr>
                <a:t>Volumen: ca. 178 MW</a:t>
              </a:r>
            </a:p>
            <a:p>
              <a:pPr algn="r"/>
              <a:endParaRPr lang="de-DE" sz="1200" b="1" dirty="0">
                <a:solidFill>
                  <a:schemeClr val="accent1"/>
                </a:solidFill>
              </a:endParaRPr>
            </a:p>
            <a:p>
              <a:endParaRPr lang="de-DE" sz="1200" b="1" dirty="0">
                <a:solidFill>
                  <a:schemeClr val="accent1"/>
                </a:solidFill>
              </a:endParaRPr>
            </a:p>
            <a:p>
              <a:r>
                <a:rPr lang="de-DE" sz="1200" b="1" dirty="0">
                  <a:solidFill>
                    <a:schemeClr val="accent1"/>
                  </a:solidFill>
                </a:rPr>
                <a:t>Gebotshöchstwerte: Festlegung BNetzA 2025 wie im Jahr 2024</a:t>
              </a:r>
            </a:p>
          </p:txBody>
        </p:sp>
        <p:sp>
          <p:nvSpPr>
            <p:cNvPr id="30" name="Rechteck 29">
              <a:extLst>
                <a:ext uri="{FF2B5EF4-FFF2-40B4-BE49-F238E27FC236}">
                  <a16:creationId xmlns:a16="http://schemas.microsoft.com/office/drawing/2014/main" id="{4643BA96-00DE-3BE7-AC68-28B1F9F1595A}"/>
                </a:ext>
              </a:extLst>
            </p:cNvPr>
            <p:cNvSpPr/>
            <p:nvPr/>
          </p:nvSpPr>
          <p:spPr>
            <a:xfrm>
              <a:off x="7323881" y="2619234"/>
              <a:ext cx="1558352" cy="3214615"/>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200" b="1" dirty="0">
                  <a:solidFill>
                    <a:schemeClr val="accent1"/>
                  </a:solidFill>
                </a:rPr>
                <a:t>Volumen: </a:t>
              </a:r>
            </a:p>
            <a:p>
              <a:pPr algn="r"/>
              <a:r>
                <a:rPr lang="de-DE" sz="1200" b="1" dirty="0">
                  <a:solidFill>
                    <a:schemeClr val="accent1"/>
                  </a:solidFill>
                </a:rPr>
                <a:t>650 MW + 174 MW = 824 MW</a:t>
              </a:r>
            </a:p>
            <a:p>
              <a:endParaRPr lang="de-DE" sz="1200" b="1" dirty="0">
                <a:solidFill>
                  <a:schemeClr val="accent1"/>
                </a:solidFill>
              </a:endParaRPr>
            </a:p>
            <a:p>
              <a:r>
                <a:rPr lang="de-DE" sz="1200" b="1" dirty="0">
                  <a:solidFill>
                    <a:schemeClr val="accent1"/>
                  </a:solidFill>
                </a:rPr>
                <a:t>Gebotshöchst-werte: Festlegung BNetzA 2025 wie im Jahr 2024</a:t>
              </a:r>
            </a:p>
          </p:txBody>
        </p:sp>
      </p:grpSp>
      <p:cxnSp>
        <p:nvCxnSpPr>
          <p:cNvPr id="31" name="Gerader Verbinder 30">
            <a:extLst>
              <a:ext uri="{FF2B5EF4-FFF2-40B4-BE49-F238E27FC236}">
                <a16:creationId xmlns:a16="http://schemas.microsoft.com/office/drawing/2014/main" id="{37258641-A159-BF17-CE60-AD9193A33787}"/>
              </a:ext>
            </a:extLst>
          </p:cNvPr>
          <p:cNvCxnSpPr>
            <a:cxnSpLocks/>
          </p:cNvCxnSpPr>
          <p:nvPr/>
        </p:nvCxnSpPr>
        <p:spPr>
          <a:xfrm>
            <a:off x="6118312" y="2557584"/>
            <a:ext cx="0" cy="1398578"/>
          </a:xfrm>
          <a:prstGeom prst="line">
            <a:avLst/>
          </a:prstGeom>
          <a:ln w="38100">
            <a:solidFill>
              <a:schemeClr val="accent2"/>
            </a:solidFill>
          </a:ln>
        </p:spPr>
        <p:style>
          <a:lnRef idx="1">
            <a:schemeClr val="accent6"/>
          </a:lnRef>
          <a:fillRef idx="0">
            <a:schemeClr val="accent6"/>
          </a:fillRef>
          <a:effectRef idx="0">
            <a:schemeClr val="accent6"/>
          </a:effectRef>
          <a:fontRef idx="minor">
            <a:schemeClr val="tx1"/>
          </a:fontRef>
        </p:style>
      </p:cxnSp>
      <p:cxnSp>
        <p:nvCxnSpPr>
          <p:cNvPr id="32" name="Gerader Verbinder 31">
            <a:extLst>
              <a:ext uri="{FF2B5EF4-FFF2-40B4-BE49-F238E27FC236}">
                <a16:creationId xmlns:a16="http://schemas.microsoft.com/office/drawing/2014/main" id="{78841FE5-4BD3-B1BC-912C-29504FB63D79}"/>
              </a:ext>
            </a:extLst>
          </p:cNvPr>
          <p:cNvCxnSpPr>
            <a:cxnSpLocks/>
          </p:cNvCxnSpPr>
          <p:nvPr/>
        </p:nvCxnSpPr>
        <p:spPr>
          <a:xfrm>
            <a:off x="9166922" y="2596733"/>
            <a:ext cx="0" cy="326573"/>
          </a:xfrm>
          <a:prstGeom prst="line">
            <a:avLst/>
          </a:prstGeom>
          <a:ln w="38100">
            <a:solidFill>
              <a:srgbClr val="AEC90B"/>
            </a:solidFill>
          </a:ln>
        </p:spPr>
        <p:style>
          <a:lnRef idx="1">
            <a:schemeClr val="accent6"/>
          </a:lnRef>
          <a:fillRef idx="0">
            <a:schemeClr val="accent6"/>
          </a:fillRef>
          <a:effectRef idx="0">
            <a:schemeClr val="accent6"/>
          </a:effectRef>
          <a:fontRef idx="minor">
            <a:schemeClr val="tx1"/>
          </a:fontRef>
        </p:style>
      </p:cxnSp>
      <p:pic>
        <p:nvPicPr>
          <p:cNvPr id="33" name="Grafik 32">
            <a:extLst>
              <a:ext uri="{FF2B5EF4-FFF2-40B4-BE49-F238E27FC236}">
                <a16:creationId xmlns:a16="http://schemas.microsoft.com/office/drawing/2014/main" id="{92890B36-7786-CEAC-5C83-E42C15D3EF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6208" y="5355434"/>
            <a:ext cx="1883558" cy="781755"/>
          </a:xfrm>
          <a:prstGeom prst="rect">
            <a:avLst/>
          </a:prstGeom>
        </p:spPr>
      </p:pic>
      <p:sp>
        <p:nvSpPr>
          <p:cNvPr id="5" name="Rechteck 4">
            <a:extLst>
              <a:ext uri="{FF2B5EF4-FFF2-40B4-BE49-F238E27FC236}">
                <a16:creationId xmlns:a16="http://schemas.microsoft.com/office/drawing/2014/main" id="{23A0C02D-49F4-3E13-93F6-C6419E2676A4}"/>
              </a:ext>
            </a:extLst>
          </p:cNvPr>
          <p:cNvSpPr/>
          <p:nvPr/>
        </p:nvSpPr>
        <p:spPr>
          <a:xfrm>
            <a:off x="3458502" y="1929718"/>
            <a:ext cx="700892" cy="639876"/>
          </a:xfrm>
          <a:prstGeom prst="rect">
            <a:avLst/>
          </a:prstGeom>
          <a:noFill/>
          <a:ln w="38100">
            <a:solidFill>
              <a:srgbClr val="AEC9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accent1"/>
                </a:solidFill>
              </a:rPr>
              <a:t>BGBl 24.2.25</a:t>
            </a:r>
          </a:p>
        </p:txBody>
      </p:sp>
      <p:sp>
        <p:nvSpPr>
          <p:cNvPr id="7" name="Rechteck 6">
            <a:extLst>
              <a:ext uri="{FF2B5EF4-FFF2-40B4-BE49-F238E27FC236}">
                <a16:creationId xmlns:a16="http://schemas.microsoft.com/office/drawing/2014/main" id="{26242027-94B5-94EE-D343-32D20E887D58}"/>
              </a:ext>
            </a:extLst>
          </p:cNvPr>
          <p:cNvSpPr/>
          <p:nvPr/>
        </p:nvSpPr>
        <p:spPr>
          <a:xfrm>
            <a:off x="3734338" y="2915141"/>
            <a:ext cx="2217645" cy="7832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dirty="0">
                <a:solidFill>
                  <a:schemeClr val="accent1"/>
                </a:solidFill>
              </a:rPr>
              <a:t>Inkrafttreten „Biomassepaket“ (25.2.25):</a:t>
            </a:r>
          </a:p>
          <a:p>
            <a:pPr marL="285750" indent="-285750" algn="ctr">
              <a:buFont typeface="Wingdings" panose="05000000000000000000" pitchFamily="2" charset="2"/>
              <a:buChar char="ü"/>
            </a:pPr>
            <a:r>
              <a:rPr lang="de-DE" sz="1200" b="1" dirty="0">
                <a:solidFill>
                  <a:schemeClr val="accent1"/>
                </a:solidFill>
              </a:rPr>
              <a:t>„Maisdeckel“ 30%</a:t>
            </a:r>
          </a:p>
        </p:txBody>
      </p:sp>
      <p:sp>
        <p:nvSpPr>
          <p:cNvPr id="4" name="Verbotsymbol 3">
            <a:extLst>
              <a:ext uri="{FF2B5EF4-FFF2-40B4-BE49-F238E27FC236}">
                <a16:creationId xmlns:a16="http://schemas.microsoft.com/office/drawing/2014/main" id="{66402EB5-7575-8241-D892-1A8FD289D27B}"/>
              </a:ext>
            </a:extLst>
          </p:cNvPr>
          <p:cNvSpPr/>
          <p:nvPr/>
        </p:nvSpPr>
        <p:spPr bwMode="auto">
          <a:xfrm>
            <a:off x="6918412" y="2859662"/>
            <a:ext cx="2849991" cy="3017609"/>
          </a:xfrm>
          <a:prstGeom prst="noSmoking">
            <a:avLst/>
          </a:prstGeom>
          <a:solidFill>
            <a:schemeClr val="accent5"/>
          </a:solidFill>
          <a:ln w="9525" cap="flat" cmpd="sng" algn="ctr">
            <a:solidFill>
              <a:srgbClr val="0082B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err="1">
              <a:ln>
                <a:noFill/>
              </a:ln>
              <a:solidFill>
                <a:srgbClr val="0082B0"/>
              </a:solidFill>
              <a:effectLst/>
              <a:latin typeface="+mn-lt"/>
              <a:ea typeface="ＭＳ Ｐゴシック" pitchFamily="1" charset="-128"/>
            </a:endParaRPr>
          </a:p>
        </p:txBody>
      </p:sp>
    </p:spTree>
    <p:extLst>
      <p:ext uri="{BB962C8B-B14F-4D97-AF65-F5344CB8AC3E}">
        <p14:creationId xmlns:p14="http://schemas.microsoft.com/office/powerpoint/2010/main" val="20302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F3434A4-084D-455D-A7D7-155E03AB0380}"/>
              </a:ext>
            </a:extLst>
          </p:cNvPr>
          <p:cNvSpPr>
            <a:spLocks noGrp="1"/>
          </p:cNvSpPr>
          <p:nvPr>
            <p:ph type="body" sz="quarter" idx="13"/>
          </p:nvPr>
        </p:nvSpPr>
        <p:spPr/>
        <p:txBody>
          <a:bodyPr/>
          <a:lstStyle/>
          <a:p>
            <a:pPr marL="0" indent="0">
              <a:buNone/>
            </a:pPr>
            <a:r>
              <a:rPr lang="de-DE" sz="1800" dirty="0">
                <a:effectLst/>
                <a:latin typeface="Fira Sans Light" panose="020B0403050000020004" pitchFamily="34" charset="0"/>
                <a:ea typeface="Times New Roman" panose="02020603050405020304" pitchFamily="18" charset="0"/>
                <a:cs typeface="Times New Roman (Textkörper CS)"/>
              </a:rPr>
              <a:t>1. Neuen und bestehenden </a:t>
            </a:r>
            <a:r>
              <a:rPr lang="de-DE" sz="1800" b="1" dirty="0">
                <a:effectLst/>
                <a:latin typeface="Fira Sans Light" panose="020B0403050000020004" pitchFamily="34" charset="0"/>
                <a:ea typeface="Times New Roman" panose="02020603050405020304" pitchFamily="18" charset="0"/>
                <a:cs typeface="Times New Roman (Textkörper CS)"/>
              </a:rPr>
              <a:t>Biogasanlagen</a:t>
            </a:r>
            <a:r>
              <a:rPr lang="de-DE" sz="1800" dirty="0">
                <a:effectLst/>
                <a:latin typeface="Fira Sans Light" panose="020B0403050000020004" pitchFamily="34" charset="0"/>
                <a:ea typeface="Times New Roman" panose="02020603050405020304" pitchFamily="18" charset="0"/>
                <a:cs typeface="Times New Roman (Textkörper CS)"/>
              </a:rPr>
              <a:t>, die in die EEG-Anschlussvergütung wechseln, muss wieder </a:t>
            </a:r>
            <a:r>
              <a:rPr lang="de-DE" sz="1800" b="1" dirty="0">
                <a:effectLst/>
                <a:latin typeface="Fira Sans Light" panose="020B0403050000020004" pitchFamily="34" charset="0"/>
                <a:ea typeface="Times New Roman" panose="02020603050405020304" pitchFamily="18" charset="0"/>
                <a:cs typeface="Times New Roman (Textkörper CS)"/>
              </a:rPr>
              <a:t>mehr betriebswirtschaftliche Freiheit</a:t>
            </a:r>
            <a:r>
              <a:rPr lang="de-DE" sz="1800" dirty="0">
                <a:effectLst/>
                <a:latin typeface="Fira Sans Light" panose="020B0403050000020004" pitchFamily="34" charset="0"/>
                <a:ea typeface="Times New Roman" panose="02020603050405020304" pitchFamily="18" charset="0"/>
                <a:cs typeface="Times New Roman (Textkörper CS)"/>
              </a:rPr>
              <a:t> in der Ausgestaltung ihres Anlagenkonzepts gegeben werden. Gleichzeitig muss es weiterhin geeignete</a:t>
            </a:r>
            <a:r>
              <a:rPr lang="de-DE" sz="1800" b="1" dirty="0">
                <a:effectLst/>
                <a:latin typeface="Fira Sans Light" panose="020B0403050000020004" pitchFamily="34" charset="0"/>
                <a:ea typeface="Times New Roman" panose="02020603050405020304" pitchFamily="18" charset="0"/>
                <a:cs typeface="Times New Roman (Textkörper CS)"/>
              </a:rPr>
              <a:t> Leitplanken für eine Überbauung und flexible Fahrweise geben</a:t>
            </a:r>
            <a:r>
              <a:rPr lang="de-DE" sz="1800" dirty="0">
                <a:effectLst/>
                <a:latin typeface="Fira Sans Light" panose="020B0403050000020004" pitchFamily="34" charset="0"/>
                <a:ea typeface="Times New Roman" panose="02020603050405020304" pitchFamily="18" charset="0"/>
                <a:cs typeface="Times New Roman (Textkörper CS)"/>
              </a:rPr>
              <a:t>. Wir schlagen deshalb für Biogasanlagen eine neue Vergütungssystematik vor: </a:t>
            </a:r>
            <a:r>
              <a:rPr lang="de-DE" sz="1800" b="1" dirty="0">
                <a:solidFill>
                  <a:srgbClr val="FF0000"/>
                </a:solidFill>
                <a:effectLst/>
                <a:latin typeface="Fira Sans Light" panose="020B0403050000020004" pitchFamily="34" charset="0"/>
                <a:ea typeface="Times New Roman" panose="02020603050405020304" pitchFamily="18" charset="0"/>
                <a:cs typeface="Times New Roman (Textkörper CS)"/>
              </a:rPr>
              <a:t>Das </a:t>
            </a:r>
            <a:r>
              <a:rPr lang="de-DE" sz="1800" b="1" u="sng" dirty="0">
                <a:solidFill>
                  <a:srgbClr val="FF0000"/>
                </a:solidFill>
                <a:effectLst/>
                <a:latin typeface="Fira Sans Light" panose="020B0403050000020004" pitchFamily="34" charset="0"/>
                <a:ea typeface="Times New Roman" panose="02020603050405020304" pitchFamily="18" charset="0"/>
                <a:cs typeface="Times New Roman (Textkörper CS)"/>
              </a:rPr>
              <a:t>Strommengenmodell.</a:t>
            </a:r>
            <a:endParaRPr lang="de-DE" sz="1800" u="sng" dirty="0">
              <a:solidFill>
                <a:srgbClr val="FF0000"/>
              </a:solidFill>
              <a:effectLst/>
              <a:latin typeface="Fira Sans Light" panose="020B0403050000020004" pitchFamily="34" charset="0"/>
              <a:ea typeface="Times New Roman" panose="02020603050405020304" pitchFamily="18" charset="0"/>
              <a:cs typeface="Times New Roman (Textkörper CS)"/>
            </a:endParaRPr>
          </a:p>
          <a:p>
            <a:pPr lvl="1"/>
            <a:endParaRPr lang="de-DE" sz="1600" b="1" dirty="0">
              <a:effectLst/>
              <a:latin typeface="Fira Sans Light" panose="020B0403050000020004" pitchFamily="34" charset="0"/>
              <a:ea typeface="Times New Roman" panose="02020603050405020304" pitchFamily="18" charset="0"/>
              <a:cs typeface="Times New Roman" panose="02020603050405020304" pitchFamily="18" charset="0"/>
            </a:endParaRPr>
          </a:p>
          <a:p>
            <a:r>
              <a:rPr lang="de-DE" sz="1800" b="1" dirty="0">
                <a:solidFill>
                  <a:srgbClr val="FF0000"/>
                </a:solidFill>
                <a:effectLst/>
                <a:latin typeface="Fira Sans Light" panose="020B0403050000020004" pitchFamily="34" charset="0"/>
                <a:ea typeface="Times New Roman" panose="02020603050405020304" pitchFamily="18" charset="0"/>
                <a:cs typeface="Times New Roman" panose="02020603050405020304" pitchFamily="18" charset="0"/>
              </a:rPr>
              <a:t>Vergütungsfähige Strommenge</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Die Vergütung für Biogasanlagen in den Biomasse-Ausschreibungen wird nicht mehr auf eine bestimmte Anzahl an Betriebsviertelstunden pro Jahr und auch nicht mehr auf einen Zeitraum von 12 Jahren beschränkt. Vielmehr wird für jede Anlage eine vergütungsfähige Strommenge festgelegt, die grundsätzlich über einen beliebig langen Zeitraum genutzt werden kann. Dies sorgt für einen großen betriebswirtschaftlichen Spielraum zur Ausgestaltung des Anlagenkonzepts und belohnt gleichzeitig eine flexible Stromproduktion.</a:t>
            </a:r>
          </a:p>
          <a:p>
            <a:endParaRPr lang="de-DE" sz="1800" dirty="0">
              <a:effectLst/>
              <a:latin typeface="Fira Sans Book"/>
              <a:ea typeface="Times New Roman" panose="02020603050405020304" pitchFamily="18" charset="0"/>
              <a:cs typeface="Times New Roman" panose="02020603050405020304" pitchFamily="18" charset="0"/>
            </a:endParaRPr>
          </a:p>
          <a:p>
            <a:r>
              <a:rPr lang="de-DE" sz="1800" b="1" dirty="0">
                <a:solidFill>
                  <a:srgbClr val="FF0000"/>
                </a:solidFill>
                <a:effectLst/>
                <a:latin typeface="Fira Sans Light" panose="020B0403050000020004" pitchFamily="34" charset="0"/>
                <a:ea typeface="Times New Roman" panose="02020603050405020304" pitchFamily="18" charset="0"/>
                <a:cs typeface="Times New Roman" panose="02020603050405020304" pitchFamily="18" charset="0"/>
              </a:rPr>
              <a:t>Leitplanken für Flexibilität</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Zudem werden zum einen eine </a:t>
            </a:r>
            <a:r>
              <a:rPr lang="de-DE" sz="1800" b="1" dirty="0">
                <a:solidFill>
                  <a:srgbClr val="FF0000"/>
                </a:solidFill>
                <a:effectLst/>
                <a:latin typeface="Fira Sans Light" panose="020B0403050000020004" pitchFamily="34" charset="0"/>
                <a:ea typeface="Times New Roman" panose="02020603050405020304" pitchFamily="18" charset="0"/>
                <a:cs typeface="Times New Roman" panose="02020603050405020304" pitchFamily="18" charset="0"/>
              </a:rPr>
              <a:t>jährliche Obergrenze</a:t>
            </a:r>
            <a:r>
              <a:rPr lang="de-DE" sz="1800" dirty="0">
                <a:solidFill>
                  <a:srgbClr val="FF0000"/>
                </a:solidFill>
                <a:effectLst/>
                <a:latin typeface="Fira Sans Light" panose="020B0403050000020004" pitchFamily="34" charset="0"/>
                <a:ea typeface="Times New Roman" panose="02020603050405020304" pitchFamily="18" charset="0"/>
                <a:cs typeface="Times New Roman" panose="02020603050405020304" pitchFamily="18" charset="0"/>
              </a:rPr>
              <a:t> </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festgelegt, welche Strommenge pro Jahr maximal vergütet wird; zum anderen wird ein jährlich sinkender Pfad von </a:t>
            </a:r>
            <a:r>
              <a:rPr lang="de-DE" sz="1800" b="1" dirty="0">
                <a:solidFill>
                  <a:srgbClr val="FF0000"/>
                </a:solidFill>
                <a:effectLst/>
                <a:latin typeface="Fira Sans Light" panose="020B0403050000020004" pitchFamily="34" charset="0"/>
                <a:ea typeface="Times New Roman" panose="02020603050405020304" pitchFamily="18" charset="0"/>
                <a:cs typeface="Times New Roman" panose="02020603050405020304" pitchFamily="18" charset="0"/>
              </a:rPr>
              <a:t>maximalen Einspeisestunden</a:t>
            </a:r>
            <a:r>
              <a:rPr lang="de-DE" sz="1800" dirty="0">
                <a:solidFill>
                  <a:srgbClr val="FF0000"/>
                </a:solidFill>
                <a:effectLst/>
                <a:latin typeface="Fira Sans Light" panose="020B0403050000020004" pitchFamily="34" charset="0"/>
                <a:ea typeface="Times New Roman" panose="02020603050405020304" pitchFamily="18" charset="0"/>
                <a:cs typeface="Times New Roman" panose="02020603050405020304" pitchFamily="18" charset="0"/>
              </a:rPr>
              <a:t> </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bestimmt. Dies garantiert eine flexible Fahrweise.</a:t>
            </a:r>
            <a:endParaRPr lang="de-DE" sz="1800" dirty="0">
              <a:effectLst/>
              <a:latin typeface="Fira Sans Book"/>
              <a:ea typeface="Times New Roman" panose="02020603050405020304" pitchFamily="18" charset="0"/>
              <a:cs typeface="Times New Roman" panose="02020603050405020304" pitchFamily="18" charset="0"/>
            </a:endParaRPr>
          </a:p>
          <a:p>
            <a:endParaRPr lang="de-DE" dirty="0"/>
          </a:p>
        </p:txBody>
      </p:sp>
      <p:sp>
        <p:nvSpPr>
          <p:cNvPr id="5" name="Titel 4">
            <a:extLst>
              <a:ext uri="{FF2B5EF4-FFF2-40B4-BE49-F238E27FC236}">
                <a16:creationId xmlns:a16="http://schemas.microsoft.com/office/drawing/2014/main" id="{CB0839B9-5017-E323-B229-ACADCAE0CF71}"/>
              </a:ext>
            </a:extLst>
          </p:cNvPr>
          <p:cNvSpPr>
            <a:spLocks noGrp="1"/>
          </p:cNvSpPr>
          <p:nvPr>
            <p:ph type="title"/>
          </p:nvPr>
        </p:nvSpPr>
        <p:spPr/>
        <p:txBody>
          <a:bodyPr/>
          <a:lstStyle/>
          <a:p>
            <a:r>
              <a:rPr lang="de-DE" sz="2400" dirty="0"/>
              <a:t>Anpassungsbedarf - Forderungen des </a:t>
            </a:r>
            <a:r>
              <a:rPr lang="de-DE" sz="2400" dirty="0" err="1"/>
              <a:t>FvB</a:t>
            </a:r>
            <a:br>
              <a:rPr lang="de-DE" sz="2400" dirty="0"/>
            </a:br>
            <a:r>
              <a:rPr lang="de-DE" sz="2400" dirty="0"/>
              <a:t>Biomasse-Paket 2.0 zur Überarbeitung des EEG 2023</a:t>
            </a:r>
            <a:r>
              <a:rPr lang="de-DE" sz="2000" dirty="0"/>
              <a:t> </a:t>
            </a:r>
          </a:p>
        </p:txBody>
      </p:sp>
      <p:sp>
        <p:nvSpPr>
          <p:cNvPr id="6" name="Fußzeilenplatzhalter 5">
            <a:extLst>
              <a:ext uri="{FF2B5EF4-FFF2-40B4-BE49-F238E27FC236}">
                <a16:creationId xmlns:a16="http://schemas.microsoft.com/office/drawing/2014/main" id="{45FD7106-8B8C-9B2F-4A51-F36BEA29A5A4}"/>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1628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A26752BD-C944-FA14-3FDC-378406320799}"/>
              </a:ext>
            </a:extLst>
          </p:cNvPr>
          <p:cNvSpPr>
            <a:spLocks noGrp="1"/>
          </p:cNvSpPr>
          <p:nvPr>
            <p:ph type="body" sz="quarter" idx="13"/>
          </p:nvPr>
        </p:nvSpPr>
        <p:spPr/>
        <p:txBody>
          <a:bodyPr/>
          <a:lstStyle/>
          <a:p>
            <a:pPr marL="342900" lvl="0" indent="-342900" algn="just">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Eine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Bagatellgrenze </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schützt Kleinanlagen vor unverhältnismäßigen Anforderungen.</a:t>
            </a:r>
            <a:endParaRPr lang="de-DE" sz="18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Die Einführung von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„Sondermonaten</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für die Jahre 2025-2027 </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gibt Bestandsanlagen, deren erster EEG-Vergütungszeitraum ausläuft, ausreichend Spielraum, um Investitionen in ein zukunftsfähiges Anlagenkonzept zu tätigen.</a:t>
            </a:r>
            <a:endParaRPr lang="de-DE" sz="18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Die Einführung des Konzepts der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„Erneuerungsanlagen“</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ermöglicht Bestandsanlagen, in das Strommengenmodell zu wechseln.</a:t>
            </a:r>
            <a:endParaRPr lang="de-DE" sz="1800" dirty="0">
              <a:effectLst/>
              <a:latin typeface="Fira Sans Book"/>
              <a:ea typeface="Times New Roman" panose="02020603050405020304" pitchFamily="18" charset="0"/>
              <a:cs typeface="Times New Roman" panose="02020603050405020304" pitchFamily="18" charset="0"/>
            </a:endParaRPr>
          </a:p>
          <a:p>
            <a:endParaRPr lang="de-DE" dirty="0"/>
          </a:p>
        </p:txBody>
      </p:sp>
      <p:sp>
        <p:nvSpPr>
          <p:cNvPr id="5" name="Titel 4">
            <a:extLst>
              <a:ext uri="{FF2B5EF4-FFF2-40B4-BE49-F238E27FC236}">
                <a16:creationId xmlns:a16="http://schemas.microsoft.com/office/drawing/2014/main" id="{A5DFF9A4-02A3-2A68-8CB3-BAABE8B7159B}"/>
              </a:ext>
            </a:extLst>
          </p:cNvPr>
          <p:cNvSpPr>
            <a:spLocks noGrp="1"/>
          </p:cNvSpPr>
          <p:nvPr>
            <p:ph type="title"/>
          </p:nvPr>
        </p:nvSpPr>
        <p:spPr/>
        <p:txBody>
          <a:bodyPr/>
          <a:lstStyle/>
          <a:p>
            <a:r>
              <a:rPr lang="de-DE" sz="2400" dirty="0"/>
              <a:t>Anpassungsbedarf - Forderungen des </a:t>
            </a:r>
            <a:r>
              <a:rPr lang="de-DE" sz="2400" dirty="0" err="1"/>
              <a:t>FvB</a:t>
            </a:r>
            <a:br>
              <a:rPr lang="de-DE" sz="2400" dirty="0"/>
            </a:br>
            <a:r>
              <a:rPr lang="de-DE" sz="2400" dirty="0"/>
              <a:t>Biomasse-Paket 2.0 zur Überarbeitung des EEG 2023</a:t>
            </a:r>
          </a:p>
        </p:txBody>
      </p:sp>
      <p:sp>
        <p:nvSpPr>
          <p:cNvPr id="6" name="Fußzeilenplatzhalter 5">
            <a:extLst>
              <a:ext uri="{FF2B5EF4-FFF2-40B4-BE49-F238E27FC236}">
                <a16:creationId xmlns:a16="http://schemas.microsoft.com/office/drawing/2014/main" id="{4B13AEC0-37F3-2821-9A8D-F19425C49D66}"/>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104943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F08CFE-83DC-3F44-349D-9D0A9C9A865C}"/>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64164035-649B-82C1-6E0C-36A4B651E525}"/>
              </a:ext>
            </a:extLst>
          </p:cNvPr>
          <p:cNvSpPr>
            <a:spLocks noGrp="1"/>
          </p:cNvSpPr>
          <p:nvPr>
            <p:ph type="body" sz="quarter" idx="13"/>
          </p:nvPr>
        </p:nvSpPr>
        <p:spPr/>
        <p:txBody>
          <a:bodyPr/>
          <a:lstStyle/>
          <a:p>
            <a:pPr marL="0" indent="0">
              <a:buNone/>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2. Mit weiteren Maßnahmen werden die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Rahmenbedingungen in den Biomasse-Ausschreibungen verbessert</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und auf eine effiziente und flexible Strom- und Wärmeerzeugung ausgerichtet:</a:t>
            </a:r>
            <a:endParaRPr lang="de-DE" sz="18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Das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Ausschreibungsvolumen</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muss deutlich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angehoben und bis 2032 verlängert</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werden.</a:t>
            </a:r>
            <a:endParaRPr lang="de-DE" sz="18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Alle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Höchstwerte, anzulegende Werte und bestehenden Vergütungsansprüchen</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sollten deutlich erhöht und die Höchstwerte gesetzlich festgeschrieben werden,</a:t>
            </a:r>
            <a:endParaRPr lang="de-DE" sz="1800" dirty="0">
              <a:effectLst/>
              <a:latin typeface="Fira Sans Book"/>
              <a:ea typeface="Times New Roman" panose="02020603050405020304" pitchFamily="18" charset="0"/>
              <a:cs typeface="Times New Roman" panose="02020603050405020304" pitchFamily="18" charset="0"/>
            </a:endParaRPr>
          </a:p>
          <a:p>
            <a:pPr marL="342900" lvl="0" indent="-342900">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Bei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Biomasseausschreibungen </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sollten auch Anlagen, die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Prozesswärme für industrielle Anwendungen</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bereitstellen sowie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BECCS- und </a:t>
            </a:r>
            <a:r>
              <a:rPr lang="de-DE" sz="1800" b="1" dirty="0" err="1">
                <a:effectLst/>
                <a:latin typeface="Fira Sans Light" panose="020B0403050000020004" pitchFamily="34" charset="0"/>
                <a:ea typeface="Times New Roman" panose="02020603050405020304" pitchFamily="18" charset="0"/>
                <a:cs typeface="Times New Roman" panose="02020603050405020304" pitchFamily="18" charset="0"/>
              </a:rPr>
              <a:t>Biochar</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-Anlagen</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bevorzugt </a:t>
            </a:r>
            <a:r>
              <a:rPr lang="de-DE" sz="1800" b="1" dirty="0" err="1">
                <a:effectLst/>
                <a:latin typeface="Fira Sans Light" panose="020B0403050000020004" pitchFamily="34" charset="0"/>
                <a:ea typeface="Times New Roman" panose="02020603050405020304" pitchFamily="18" charset="0"/>
                <a:cs typeface="Times New Roman" panose="02020603050405020304" pitchFamily="18" charset="0"/>
              </a:rPr>
              <a:t>bezuschlagt</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werden.</a:t>
            </a:r>
            <a:endParaRPr lang="de-DE" sz="18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Der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Maisdecke</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l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sollte gestrichen</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mindestens aber an die analoge Regelung im Gebäudeenergiegesetz angeglichen werden.</a:t>
            </a:r>
            <a:endParaRPr lang="de-DE" sz="18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Der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Flexibilitätszuschlag </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sollte auf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120 Euro/kW</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angehoben werden; im Sinne eines Investitionsausgleichs auch für bereits </a:t>
            </a:r>
            <a:r>
              <a:rPr lang="de-DE" sz="1800" dirty="0" err="1">
                <a:effectLst/>
                <a:latin typeface="Fira Sans Light" panose="020B0403050000020004" pitchFamily="34" charset="0"/>
                <a:ea typeface="Times New Roman" panose="02020603050405020304" pitchFamily="18" charset="0"/>
                <a:cs typeface="Times New Roman" panose="02020603050405020304" pitchFamily="18" charset="0"/>
              </a:rPr>
              <a:t>bezuschlagte</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Anlagen</a:t>
            </a:r>
            <a:endParaRPr lang="de-DE" sz="1800" dirty="0">
              <a:effectLst/>
              <a:latin typeface="Fira Sans Book"/>
              <a:ea typeface="Times New Roman" panose="02020603050405020304" pitchFamily="18" charset="0"/>
              <a:cs typeface="Times New Roman" panose="02020603050405020304" pitchFamily="18" charset="0"/>
            </a:endParaRPr>
          </a:p>
          <a:p>
            <a:endParaRPr lang="de-DE" dirty="0"/>
          </a:p>
        </p:txBody>
      </p:sp>
      <p:sp>
        <p:nvSpPr>
          <p:cNvPr id="5" name="Titel 4">
            <a:extLst>
              <a:ext uri="{FF2B5EF4-FFF2-40B4-BE49-F238E27FC236}">
                <a16:creationId xmlns:a16="http://schemas.microsoft.com/office/drawing/2014/main" id="{921DC309-1348-43FF-EDEF-29F950D4F8BC}"/>
              </a:ext>
            </a:extLst>
          </p:cNvPr>
          <p:cNvSpPr>
            <a:spLocks noGrp="1"/>
          </p:cNvSpPr>
          <p:nvPr>
            <p:ph type="title"/>
          </p:nvPr>
        </p:nvSpPr>
        <p:spPr/>
        <p:txBody>
          <a:bodyPr/>
          <a:lstStyle/>
          <a:p>
            <a:r>
              <a:rPr lang="de-DE" sz="2400" dirty="0"/>
              <a:t>Anpassungsbedarf - Forderungen des </a:t>
            </a:r>
            <a:r>
              <a:rPr lang="de-DE" sz="2400" dirty="0" err="1"/>
              <a:t>FvB</a:t>
            </a:r>
            <a:br>
              <a:rPr lang="de-DE" sz="2400" dirty="0"/>
            </a:br>
            <a:r>
              <a:rPr lang="de-DE" sz="2400" dirty="0"/>
              <a:t>Biomasse-Paket 2.0 zur Überarbeitung des EEG 2023</a:t>
            </a:r>
          </a:p>
        </p:txBody>
      </p:sp>
      <p:sp>
        <p:nvSpPr>
          <p:cNvPr id="6" name="Fußzeilenplatzhalter 5">
            <a:extLst>
              <a:ext uri="{FF2B5EF4-FFF2-40B4-BE49-F238E27FC236}">
                <a16:creationId xmlns:a16="http://schemas.microsoft.com/office/drawing/2014/main" id="{0ECE5B87-78AE-F572-88AB-C3741BD641F3}"/>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1770660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150AE4-3DAF-DB8C-13B5-4623B164C5F7}"/>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77A7BA83-D417-9675-318E-39AE4574C93B}"/>
              </a:ext>
            </a:extLst>
          </p:cNvPr>
          <p:cNvSpPr>
            <a:spLocks noGrp="1"/>
          </p:cNvSpPr>
          <p:nvPr>
            <p:ph type="body" sz="quarter" idx="13"/>
          </p:nvPr>
        </p:nvSpPr>
        <p:spPr/>
        <p:txBody>
          <a:bodyPr/>
          <a:lstStyle/>
          <a:p>
            <a:pPr marL="342900" lvl="0" indent="-342900" algn="just">
              <a:lnSpc>
                <a:spcPct val="115000"/>
              </a:lnSpc>
              <a:spcBef>
                <a:spcPts val="1200"/>
              </a:spcBef>
              <a:spcAft>
                <a:spcPts val="600"/>
              </a:spcAft>
              <a:buFont typeface="Symbol" panose="05050102010706020507" pitchFamily="18" charset="2"/>
              <a:buChar char=""/>
            </a:pPr>
            <a:r>
              <a:rPr lang="de-DE" sz="2000" dirty="0">
                <a:effectLst/>
                <a:latin typeface="Fira Sans Light" panose="020B0403050000020004" pitchFamily="34" charset="0"/>
                <a:ea typeface="Times New Roman" panose="02020603050405020304" pitchFamily="18" charset="0"/>
                <a:cs typeface="Times New Roman" panose="02020603050405020304" pitchFamily="18" charset="0"/>
              </a:rPr>
              <a:t>Netzbetreiber sollten zum Angebot einer </a:t>
            </a:r>
            <a:r>
              <a:rPr lang="de-DE" sz="2000" b="1" dirty="0">
                <a:effectLst/>
                <a:latin typeface="Fira Sans Light" panose="020B0403050000020004" pitchFamily="34" charset="0"/>
                <a:ea typeface="Times New Roman" panose="02020603050405020304" pitchFamily="18" charset="0"/>
                <a:cs typeface="Times New Roman" panose="02020603050405020304" pitchFamily="18" charset="0"/>
              </a:rPr>
              <a:t>flexiblen Netzanschlussvereinbarung </a:t>
            </a:r>
            <a:r>
              <a:rPr lang="de-DE" sz="2000" dirty="0">
                <a:effectLst/>
                <a:latin typeface="Fira Sans Light" panose="020B0403050000020004" pitchFamily="34" charset="0"/>
                <a:ea typeface="Times New Roman" panose="02020603050405020304" pitchFamily="18" charset="0"/>
                <a:cs typeface="Times New Roman" panose="02020603050405020304" pitchFamily="18" charset="0"/>
              </a:rPr>
              <a:t>verpflichtet werden.</a:t>
            </a:r>
            <a:endParaRPr lang="de-DE" sz="20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2000" b="1" dirty="0">
                <a:effectLst/>
                <a:latin typeface="Fira Sans Light" panose="020B0403050000020004" pitchFamily="34" charset="0"/>
                <a:ea typeface="Times New Roman" panose="02020603050405020304" pitchFamily="18" charset="0"/>
                <a:cs typeface="Times New Roman" panose="02020603050405020304" pitchFamily="18" charset="0"/>
              </a:rPr>
              <a:t>Biomethan</a:t>
            </a:r>
            <a:r>
              <a:rPr lang="de-DE" sz="2000" dirty="0">
                <a:effectLst/>
                <a:latin typeface="Fira Sans Light" panose="020B0403050000020004" pitchFamily="34" charset="0"/>
                <a:ea typeface="Times New Roman" panose="02020603050405020304" pitchFamily="18" charset="0"/>
                <a:cs typeface="Times New Roman" panose="02020603050405020304" pitchFamily="18" charset="0"/>
              </a:rPr>
              <a:t> sollte wieder als vergütungsfähiger Brennstoff zugelassen werden</a:t>
            </a:r>
            <a:endParaRPr lang="de-DE" sz="20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2000" dirty="0">
                <a:effectLst/>
                <a:latin typeface="Fira Sans Light" panose="020B0403050000020004" pitchFamily="34" charset="0"/>
                <a:ea typeface="Times New Roman" panose="02020603050405020304" pitchFamily="18" charset="0"/>
                <a:cs typeface="Times New Roman" panose="02020603050405020304" pitchFamily="18" charset="0"/>
              </a:rPr>
              <a:t>Die </a:t>
            </a:r>
            <a:r>
              <a:rPr lang="de-DE" sz="2000" b="1" dirty="0">
                <a:effectLst/>
                <a:latin typeface="Fira Sans Light" panose="020B0403050000020004" pitchFamily="34" charset="0"/>
                <a:ea typeface="Times New Roman" panose="02020603050405020304" pitchFamily="18" charset="0"/>
                <a:cs typeface="Times New Roman" panose="02020603050405020304" pitchFamily="18" charset="0"/>
              </a:rPr>
              <a:t>Begrenzung der Vergütung im zweiten Vergütungszeitraum</a:t>
            </a:r>
            <a:r>
              <a:rPr lang="de-DE" sz="2000" dirty="0">
                <a:effectLst/>
                <a:latin typeface="Fira Sans Light" panose="020B0403050000020004" pitchFamily="34" charset="0"/>
                <a:ea typeface="Times New Roman" panose="02020603050405020304" pitchFamily="18" charset="0"/>
                <a:cs typeface="Times New Roman" panose="02020603050405020304" pitchFamily="18" charset="0"/>
              </a:rPr>
              <a:t> sollte gestrichen oder zumindest klargestellt werden.</a:t>
            </a:r>
            <a:endParaRPr lang="de-DE" sz="2000" dirty="0">
              <a:effectLst/>
              <a:latin typeface="Fira Sans Book"/>
              <a:ea typeface="Times New Roman" panose="02020603050405020304" pitchFamily="18" charset="0"/>
              <a:cs typeface="Times New Roman" panose="02020603050405020304" pitchFamily="18" charset="0"/>
            </a:endParaRPr>
          </a:p>
          <a:p>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Die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EEG-Sanktionen</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bei verspäteter, fehlerhafter oder fehlender Nachhaltigkeitszertifizierung</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müssen verhältnismäßig ausgestaltet werden; es darf zu keinem dauerhaften Verlust des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NawaRo-Bonus</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kommen.</a:t>
            </a:r>
            <a:endParaRPr lang="de-DE" sz="1800" dirty="0">
              <a:effectLst/>
              <a:latin typeface="Fira Sans Book"/>
              <a:ea typeface="Times New Roman" panose="02020603050405020304" pitchFamily="18" charset="0"/>
              <a:cs typeface="Times New Roman" panose="02020603050405020304" pitchFamily="18" charset="0"/>
            </a:endParaRPr>
          </a:p>
          <a:p>
            <a:endParaRPr lang="de-DE" dirty="0"/>
          </a:p>
        </p:txBody>
      </p:sp>
      <p:sp>
        <p:nvSpPr>
          <p:cNvPr id="5" name="Titel 4">
            <a:extLst>
              <a:ext uri="{FF2B5EF4-FFF2-40B4-BE49-F238E27FC236}">
                <a16:creationId xmlns:a16="http://schemas.microsoft.com/office/drawing/2014/main" id="{7C3E1970-946B-5639-3A63-2B57FA50BD3E}"/>
              </a:ext>
            </a:extLst>
          </p:cNvPr>
          <p:cNvSpPr>
            <a:spLocks noGrp="1"/>
          </p:cNvSpPr>
          <p:nvPr>
            <p:ph type="title"/>
          </p:nvPr>
        </p:nvSpPr>
        <p:spPr/>
        <p:txBody>
          <a:bodyPr/>
          <a:lstStyle/>
          <a:p>
            <a:r>
              <a:rPr lang="de-DE" sz="2400" dirty="0"/>
              <a:t>Anpassungsbedarf - Forderungen des </a:t>
            </a:r>
            <a:r>
              <a:rPr lang="de-DE" sz="2400" dirty="0" err="1"/>
              <a:t>FvB</a:t>
            </a:r>
            <a:br>
              <a:rPr lang="de-DE" sz="2400" dirty="0"/>
            </a:br>
            <a:r>
              <a:rPr lang="de-DE" sz="2400" dirty="0"/>
              <a:t>Biomasse-Paket 2.0 zur Überarbeitung des EEG 2023</a:t>
            </a:r>
          </a:p>
        </p:txBody>
      </p:sp>
      <p:sp>
        <p:nvSpPr>
          <p:cNvPr id="6" name="Fußzeilenplatzhalter 5">
            <a:extLst>
              <a:ext uri="{FF2B5EF4-FFF2-40B4-BE49-F238E27FC236}">
                <a16:creationId xmlns:a16="http://schemas.microsoft.com/office/drawing/2014/main" id="{39321B6D-F89C-975C-0F91-BCA98A619356}"/>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156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D11FAC0-908F-4B19-8E91-9D8E0A403965}"/>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6F665991-9A9B-9532-9C70-DD0000BA7AED}"/>
              </a:ext>
            </a:extLst>
          </p:cNvPr>
          <p:cNvSpPr>
            <a:spLocks noGrp="1"/>
          </p:cNvSpPr>
          <p:nvPr>
            <p:ph type="body" sz="quarter" idx="13"/>
          </p:nvPr>
        </p:nvSpPr>
        <p:spPr/>
        <p:txBody>
          <a:bodyPr/>
          <a:lstStyle/>
          <a:p>
            <a:pPr>
              <a:spcBef>
                <a:spcPts val="1200"/>
              </a:spcBef>
              <a:buNone/>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3. Daneben müssen insbesondere im Sinne der </a:t>
            </a:r>
            <a:r>
              <a:rPr lang="de-DE" sz="1800" dirty="0" err="1">
                <a:effectLst/>
                <a:latin typeface="Fira Sans Light" panose="020B0403050000020004" pitchFamily="34" charset="0"/>
                <a:ea typeface="Times New Roman" panose="02020603050405020304" pitchFamily="18" charset="0"/>
                <a:cs typeface="Times New Roman" panose="02020603050405020304" pitchFamily="18" charset="0"/>
              </a:rPr>
              <a:t>Akteursvielfalt</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die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Rahmenbedingungen für Kleinanlagen</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deutlich verbessert werden:</a:t>
            </a:r>
            <a:endParaRPr lang="de-DE" sz="18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Die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Anschlussregelung für Kleinanlagen in der EEV</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sollte verlängert und umfassend aufgewertet werden (u.a. Anhebung der Vergütungssätze und Einsatzstoffe &amp; Downsizing zulassen), um Kleinanlagen eine Perspektive zu bieten, für die das Ausschreibungsverfahren keine geeignete Lösung darstellt.</a:t>
            </a:r>
            <a:endParaRPr lang="de-DE" sz="18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Der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Zuschlag für Kleinanlagen</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sollte verlängert und erhöht werden, um den spezifischen Kosten von Kleinanlagen gerecht zu werden</a:t>
            </a:r>
            <a:endParaRPr lang="de-DE" sz="18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Mit einem neuen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Zuschlag für ökologisch besonders wertvolle Substrate</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sollten Ökosystemdienstleistungen honoriert werden.</a:t>
            </a:r>
            <a:endParaRPr lang="de-DE" sz="1800" dirty="0">
              <a:effectLst/>
              <a:latin typeface="Fira Sans Book"/>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600"/>
              </a:spcAft>
              <a:buFont typeface="Symbol" panose="05050102010706020507" pitchFamily="18" charset="2"/>
              <a:buChar char=""/>
            </a:pP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Die </a:t>
            </a:r>
            <a:r>
              <a:rPr lang="de-DE" sz="1800" b="1" dirty="0">
                <a:effectLst/>
                <a:latin typeface="Fira Sans Light" panose="020B0403050000020004" pitchFamily="34" charset="0"/>
                <a:ea typeface="Times New Roman" panose="02020603050405020304" pitchFamily="18" charset="0"/>
                <a:cs typeface="Times New Roman" panose="02020603050405020304" pitchFamily="18" charset="0"/>
              </a:rPr>
              <a:t>Sondervergütungsklasse für Güllekleinanlagen</a:t>
            </a:r>
            <a:r>
              <a:rPr lang="de-DE" sz="1800" dirty="0">
                <a:effectLst/>
                <a:latin typeface="Fira Sans Light" panose="020B0403050000020004" pitchFamily="34" charset="0"/>
                <a:ea typeface="Times New Roman" panose="02020603050405020304" pitchFamily="18" charset="0"/>
                <a:cs typeface="Times New Roman" panose="02020603050405020304" pitchFamily="18" charset="0"/>
              </a:rPr>
              <a:t> sollte weiterentwickelt werden (u.a. Obergrenze auf 150 kW Bemessungsleistung erhöhen, Anhebung der Vergütung, Ausweitung des Substratspektrums) mit der Option für Bestandsanlagen, in die weiterentwickelte Klasse zu wechseln.</a:t>
            </a:r>
            <a:endParaRPr lang="de-DE" sz="1800" dirty="0">
              <a:effectLst/>
              <a:latin typeface="Fira Sans Book"/>
              <a:ea typeface="Times New Roman" panose="02020603050405020304" pitchFamily="18" charset="0"/>
              <a:cs typeface="Times New Roman" panose="02020603050405020304" pitchFamily="18" charset="0"/>
            </a:endParaRPr>
          </a:p>
          <a:p>
            <a:endParaRPr lang="de-DE" dirty="0"/>
          </a:p>
        </p:txBody>
      </p:sp>
      <p:sp>
        <p:nvSpPr>
          <p:cNvPr id="5" name="Titel 4">
            <a:extLst>
              <a:ext uri="{FF2B5EF4-FFF2-40B4-BE49-F238E27FC236}">
                <a16:creationId xmlns:a16="http://schemas.microsoft.com/office/drawing/2014/main" id="{E1974871-6F36-D952-714B-0CBDCDFC452A}"/>
              </a:ext>
            </a:extLst>
          </p:cNvPr>
          <p:cNvSpPr>
            <a:spLocks noGrp="1"/>
          </p:cNvSpPr>
          <p:nvPr>
            <p:ph type="title"/>
          </p:nvPr>
        </p:nvSpPr>
        <p:spPr/>
        <p:txBody>
          <a:bodyPr/>
          <a:lstStyle/>
          <a:p>
            <a:r>
              <a:rPr lang="de-DE" sz="2400" dirty="0"/>
              <a:t>Anpassungsbedarf - Forderungen des </a:t>
            </a:r>
            <a:r>
              <a:rPr lang="de-DE" sz="2400" dirty="0" err="1"/>
              <a:t>FvB</a:t>
            </a:r>
            <a:br>
              <a:rPr lang="de-DE" sz="2400" dirty="0"/>
            </a:br>
            <a:r>
              <a:rPr lang="de-DE" sz="2400" dirty="0"/>
              <a:t>Biomasse-Paket 2.0 zur Überarbeitung des EEG 2023</a:t>
            </a:r>
          </a:p>
        </p:txBody>
      </p:sp>
      <p:sp>
        <p:nvSpPr>
          <p:cNvPr id="6" name="Fußzeilenplatzhalter 5">
            <a:extLst>
              <a:ext uri="{FF2B5EF4-FFF2-40B4-BE49-F238E27FC236}">
                <a16:creationId xmlns:a16="http://schemas.microsoft.com/office/drawing/2014/main" id="{1BCB55A1-B7E3-F505-7BB6-081D633FABC1}"/>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962131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7B2051A-7667-916B-E78A-2CB289450729}"/>
              </a:ext>
            </a:extLst>
          </p:cNvPr>
          <p:cNvSpPr>
            <a:spLocks noGrp="1"/>
          </p:cNvSpPr>
          <p:nvPr>
            <p:ph type="body" sz="quarter" idx="13"/>
          </p:nvPr>
        </p:nvSpPr>
        <p:spPr/>
        <p:txBody>
          <a:bodyPr/>
          <a:lstStyle/>
          <a:p>
            <a:r>
              <a:rPr lang="de-DE" dirty="0"/>
              <a:t>Fragwürdige chinesische Importe und Betrug bei	      Klimaschutzprojekten (UER) führen zu Niedergang beim Quotenpreis</a:t>
            </a:r>
          </a:p>
          <a:p>
            <a:pPr lvl="1"/>
            <a:r>
              <a:rPr lang="de-DE" dirty="0"/>
              <a:t>Wirtschaftliche Schwierigkeiten für alle </a:t>
            </a:r>
            <a:br>
              <a:rPr lang="de-DE" dirty="0"/>
            </a:br>
            <a:r>
              <a:rPr lang="de-DE" dirty="0"/>
              <a:t>Quotenbeteiligten</a:t>
            </a:r>
          </a:p>
          <a:p>
            <a:pPr lvl="1"/>
            <a:r>
              <a:rPr lang="de-DE" dirty="0"/>
              <a:t>Änderung BImSchV sorgt für Erholung</a:t>
            </a:r>
          </a:p>
          <a:p>
            <a:pPr lvl="1"/>
            <a:endParaRPr lang="de-DE" dirty="0"/>
          </a:p>
          <a:p>
            <a:r>
              <a:rPr lang="de-DE" dirty="0" err="1"/>
              <a:t>GasNZV</a:t>
            </a:r>
            <a:r>
              <a:rPr lang="de-DE" dirty="0"/>
              <a:t> mit offener Nachfolgeregelung ab 2026</a:t>
            </a:r>
          </a:p>
          <a:p>
            <a:pPr lvl="1"/>
            <a:endParaRPr lang="de-DE" dirty="0"/>
          </a:p>
          <a:p>
            <a:r>
              <a:rPr lang="de-DE" dirty="0"/>
              <a:t>Gleichzeitig steigende Nachfrage nach Biomethan</a:t>
            </a:r>
          </a:p>
          <a:p>
            <a:pPr lvl="1"/>
            <a:r>
              <a:rPr lang="de-DE" dirty="0"/>
              <a:t>GEG-Nachfrage (bis zu 30 TWh)</a:t>
            </a:r>
          </a:p>
          <a:p>
            <a:pPr lvl="1"/>
            <a:r>
              <a:rPr lang="de-DE" dirty="0"/>
              <a:t>Gasnetz als Langzeitspeicher für den Strommarkt</a:t>
            </a:r>
          </a:p>
          <a:p>
            <a:pPr lvl="1"/>
            <a:r>
              <a:rPr lang="de-DE" dirty="0"/>
              <a:t>Perspektivisch Nachfrage nach CH4-Molekülen</a:t>
            </a:r>
          </a:p>
          <a:p>
            <a:pPr lvl="1"/>
            <a:endParaRPr lang="de-DE" dirty="0"/>
          </a:p>
          <a:p>
            <a:r>
              <a:rPr lang="de-DE" b="1" dirty="0">
                <a:solidFill>
                  <a:schemeClr val="accent3"/>
                </a:solidFill>
              </a:rPr>
              <a:t>Diskussion einer Grüngasquote</a:t>
            </a:r>
          </a:p>
          <a:p>
            <a:pPr lvl="1"/>
            <a:endParaRPr lang="de-DE" dirty="0"/>
          </a:p>
          <a:p>
            <a:endParaRPr lang="de-DE" dirty="0"/>
          </a:p>
          <a:p>
            <a:endParaRPr lang="de-DE" dirty="0"/>
          </a:p>
        </p:txBody>
      </p:sp>
      <p:sp>
        <p:nvSpPr>
          <p:cNvPr id="5" name="Titel 4">
            <a:extLst>
              <a:ext uri="{FF2B5EF4-FFF2-40B4-BE49-F238E27FC236}">
                <a16:creationId xmlns:a16="http://schemas.microsoft.com/office/drawing/2014/main" id="{EE49C0C0-4EBA-19BD-4B4F-7BC209178975}"/>
              </a:ext>
            </a:extLst>
          </p:cNvPr>
          <p:cNvSpPr>
            <a:spLocks noGrp="1"/>
          </p:cNvSpPr>
          <p:nvPr>
            <p:ph type="title"/>
          </p:nvPr>
        </p:nvSpPr>
        <p:spPr/>
        <p:txBody>
          <a:bodyPr/>
          <a:lstStyle/>
          <a:p>
            <a:r>
              <a:rPr lang="de-DE" dirty="0"/>
              <a:t>Exkurs Kraftstoff, Wärme, Biomethan</a:t>
            </a:r>
          </a:p>
        </p:txBody>
      </p:sp>
      <p:pic>
        <p:nvPicPr>
          <p:cNvPr id="6" name="Grafik 5">
            <a:extLst>
              <a:ext uri="{FF2B5EF4-FFF2-40B4-BE49-F238E27FC236}">
                <a16:creationId xmlns:a16="http://schemas.microsoft.com/office/drawing/2014/main" id="{DF784837-D327-D75E-0175-1379D4F434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8168" y="44624"/>
            <a:ext cx="1080120" cy="1358015"/>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D3812179-C5A6-EF2E-C7A0-F1408C7DA8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4032" y="1008696"/>
            <a:ext cx="1080000" cy="1379630"/>
          </a:xfrm>
          <a:prstGeom prst="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BAAD0D57-BCDC-C1C1-2023-FED96EF16497}"/>
              </a:ext>
            </a:extLst>
          </p:cNvPr>
          <p:cNvSpPr txBox="1"/>
          <p:nvPr/>
        </p:nvSpPr>
        <p:spPr>
          <a:xfrm>
            <a:off x="10020405" y="3701934"/>
            <a:ext cx="1402154" cy="338554"/>
          </a:xfrm>
          <a:prstGeom prst="rect">
            <a:avLst/>
          </a:prstGeom>
          <a:noFill/>
        </p:spPr>
        <p:txBody>
          <a:bodyPr wrap="square" rtlCol="0">
            <a:spAutoFit/>
          </a:bodyPr>
          <a:lstStyle/>
          <a:p>
            <a:pPr algn="r"/>
            <a:r>
              <a:rPr lang="de-DE" sz="1600" dirty="0">
                <a:solidFill>
                  <a:schemeClr val="accent5"/>
                </a:solidFill>
                <a:latin typeface="+mn-lt"/>
              </a:rPr>
              <a:t>85 €/t CO2</a:t>
            </a:r>
          </a:p>
        </p:txBody>
      </p:sp>
      <p:sp>
        <p:nvSpPr>
          <p:cNvPr id="9" name="Textfeld 8">
            <a:extLst>
              <a:ext uri="{FF2B5EF4-FFF2-40B4-BE49-F238E27FC236}">
                <a16:creationId xmlns:a16="http://schemas.microsoft.com/office/drawing/2014/main" id="{4806D5FB-10ED-379E-06A6-7C5ED03EAE8A}"/>
              </a:ext>
            </a:extLst>
          </p:cNvPr>
          <p:cNvSpPr txBox="1"/>
          <p:nvPr/>
        </p:nvSpPr>
        <p:spPr>
          <a:xfrm>
            <a:off x="6081540" y="2415835"/>
            <a:ext cx="1402154" cy="338554"/>
          </a:xfrm>
          <a:prstGeom prst="rect">
            <a:avLst/>
          </a:prstGeom>
          <a:noFill/>
        </p:spPr>
        <p:txBody>
          <a:bodyPr wrap="square" rtlCol="0">
            <a:spAutoFit/>
          </a:bodyPr>
          <a:lstStyle/>
          <a:p>
            <a:pPr algn="r"/>
            <a:r>
              <a:rPr lang="de-DE" sz="1600" dirty="0">
                <a:solidFill>
                  <a:schemeClr val="accent5"/>
                </a:solidFill>
                <a:latin typeface="+mn-lt"/>
              </a:rPr>
              <a:t>475 €/t CO2</a:t>
            </a:r>
          </a:p>
        </p:txBody>
      </p:sp>
      <p:pic>
        <p:nvPicPr>
          <p:cNvPr id="10" name="Grafik 9">
            <a:extLst>
              <a:ext uri="{FF2B5EF4-FFF2-40B4-BE49-F238E27FC236}">
                <a16:creationId xmlns:a16="http://schemas.microsoft.com/office/drawing/2014/main" id="{D5C5EFE5-6EA8-D174-C5B2-5D2406598C21}"/>
              </a:ext>
            </a:extLst>
          </p:cNvPr>
          <p:cNvPicPr>
            <a:picLocks noChangeAspect="1"/>
          </p:cNvPicPr>
          <p:nvPr/>
        </p:nvPicPr>
        <p:blipFill>
          <a:blip r:embed="rId4"/>
          <a:stretch>
            <a:fillRect/>
          </a:stretch>
        </p:blipFill>
        <p:spPr>
          <a:xfrm>
            <a:off x="7503355" y="1889663"/>
            <a:ext cx="2853189" cy="2259417"/>
          </a:xfrm>
          <a:prstGeom prst="rect">
            <a:avLst/>
          </a:prstGeom>
        </p:spPr>
      </p:pic>
      <p:sp>
        <p:nvSpPr>
          <p:cNvPr id="11" name="Datumsplatzhalter 1">
            <a:extLst>
              <a:ext uri="{FF2B5EF4-FFF2-40B4-BE49-F238E27FC236}">
                <a16:creationId xmlns:a16="http://schemas.microsoft.com/office/drawing/2014/main" id="{7AE521BE-A287-9184-07FC-5D0D947971C0}"/>
              </a:ext>
            </a:extLst>
          </p:cNvPr>
          <p:cNvSpPr txBox="1">
            <a:spLocks/>
          </p:cNvSpPr>
          <p:nvPr/>
        </p:nvSpPr>
        <p:spPr bwMode="auto">
          <a:xfrm>
            <a:off x="10126762" y="3977219"/>
            <a:ext cx="2048739"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algn="l" rtl="0" eaLnBrk="0" fontAlgn="base" hangingPunct="0">
              <a:spcBef>
                <a:spcPct val="0"/>
              </a:spcBef>
              <a:spcAft>
                <a:spcPct val="0"/>
              </a:spcAft>
              <a:defRPr sz="900" kern="1200">
                <a:solidFill>
                  <a:srgbClr val="0082B0"/>
                </a:solidFill>
                <a:latin typeface="Arial" panose="020B0604020202020204" pitchFamily="34" charset="0"/>
                <a:ea typeface="ＭＳ Ｐゴシック" pitchFamily="1" charset="-128"/>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a:lstStyle>
          <a:p>
            <a:pPr>
              <a:defRPr/>
            </a:pPr>
            <a:r>
              <a:rPr lang="de-DE" dirty="0"/>
              <a:t>© OLYX Market Update 09.01.2025</a:t>
            </a:r>
          </a:p>
        </p:txBody>
      </p:sp>
      <p:sp>
        <p:nvSpPr>
          <p:cNvPr id="12" name="Textfeld 11">
            <a:extLst>
              <a:ext uri="{FF2B5EF4-FFF2-40B4-BE49-F238E27FC236}">
                <a16:creationId xmlns:a16="http://schemas.microsoft.com/office/drawing/2014/main" id="{CF68B2A2-CC11-A296-627C-151D859AC364}"/>
              </a:ext>
            </a:extLst>
          </p:cNvPr>
          <p:cNvSpPr txBox="1"/>
          <p:nvPr/>
        </p:nvSpPr>
        <p:spPr>
          <a:xfrm>
            <a:off x="10022921" y="3331161"/>
            <a:ext cx="1402154" cy="338554"/>
          </a:xfrm>
          <a:prstGeom prst="rect">
            <a:avLst/>
          </a:prstGeom>
          <a:noFill/>
        </p:spPr>
        <p:txBody>
          <a:bodyPr wrap="square" rtlCol="0">
            <a:spAutoFit/>
          </a:bodyPr>
          <a:lstStyle/>
          <a:p>
            <a:pPr algn="r"/>
            <a:r>
              <a:rPr lang="de-DE" sz="1600" dirty="0">
                <a:solidFill>
                  <a:schemeClr val="accent3"/>
                </a:solidFill>
                <a:latin typeface="+mn-lt"/>
              </a:rPr>
              <a:t>150 €/t CO2</a:t>
            </a:r>
          </a:p>
        </p:txBody>
      </p:sp>
      <p:pic>
        <p:nvPicPr>
          <p:cNvPr id="13" name="Grafik 12">
            <a:extLst>
              <a:ext uri="{FF2B5EF4-FFF2-40B4-BE49-F238E27FC236}">
                <a16:creationId xmlns:a16="http://schemas.microsoft.com/office/drawing/2014/main" id="{45593874-C10D-0A7D-1046-BAF5EBF8A5B3}"/>
              </a:ext>
            </a:extLst>
          </p:cNvPr>
          <p:cNvPicPr>
            <a:picLocks noChangeAspect="1"/>
          </p:cNvPicPr>
          <p:nvPr/>
        </p:nvPicPr>
        <p:blipFill>
          <a:blip r:embed="rId5"/>
          <a:stretch>
            <a:fillRect/>
          </a:stretch>
        </p:blipFill>
        <p:spPr>
          <a:xfrm>
            <a:off x="7161211" y="4266529"/>
            <a:ext cx="4652432" cy="2519863"/>
          </a:xfrm>
          <a:prstGeom prst="rect">
            <a:avLst/>
          </a:prstGeom>
          <a:ln>
            <a:noFill/>
          </a:ln>
          <a:effectLst>
            <a:outerShdw blurRad="292100" dist="139700" dir="2700000" algn="tl" rotWithShape="0">
              <a:srgbClr val="333333">
                <a:alpha val="65000"/>
              </a:srgbClr>
            </a:outerShdw>
          </a:effectLst>
        </p:spPr>
      </p:pic>
      <p:sp>
        <p:nvSpPr>
          <p:cNvPr id="14" name="Textfeld 13">
            <a:extLst>
              <a:ext uri="{FF2B5EF4-FFF2-40B4-BE49-F238E27FC236}">
                <a16:creationId xmlns:a16="http://schemas.microsoft.com/office/drawing/2014/main" id="{9988C3A7-D667-C472-14F3-F49FB0654104}"/>
              </a:ext>
            </a:extLst>
          </p:cNvPr>
          <p:cNvSpPr txBox="1"/>
          <p:nvPr/>
        </p:nvSpPr>
        <p:spPr>
          <a:xfrm>
            <a:off x="5375920" y="6079532"/>
            <a:ext cx="1860639" cy="841925"/>
          </a:xfrm>
          <a:prstGeom prst="rect">
            <a:avLst/>
          </a:prstGeom>
          <a:noFill/>
        </p:spPr>
        <p:txBody>
          <a:bodyPr wrap="square" rtlCol="0">
            <a:spAutoFit/>
          </a:bodyPr>
          <a:lstStyle/>
          <a:p>
            <a:r>
              <a:rPr lang="de-DE" sz="800" dirty="0">
                <a:solidFill>
                  <a:schemeClr val="accent1"/>
                </a:solidFill>
                <a:latin typeface="+mn-lt"/>
              </a:rPr>
              <a:t>Quelle: </a:t>
            </a:r>
            <a:r>
              <a:rPr lang="de-DE" sz="800" dirty="0" err="1">
                <a:solidFill>
                  <a:schemeClr val="accent1"/>
                </a:solidFill>
                <a:latin typeface="+mn-lt"/>
              </a:rPr>
              <a:t>dena</a:t>
            </a:r>
            <a:r>
              <a:rPr lang="de-DE" sz="800" dirty="0">
                <a:solidFill>
                  <a:schemeClr val="accent1"/>
                </a:solidFill>
                <a:latin typeface="+mn-lt"/>
              </a:rPr>
              <a:t> (2024)</a:t>
            </a:r>
          </a:p>
          <a:p>
            <a:r>
              <a:rPr lang="de-DE" sz="800" dirty="0">
                <a:solidFill>
                  <a:schemeClr val="accent1"/>
                </a:solidFill>
                <a:latin typeface="+mn-lt"/>
              </a:rPr>
              <a:t>https://www.dena.de/newsroom/publikationsdetailansicht/pub/analyse-wie-entwickelt-sich-der-biomethanbedarf-auf-basis-des-gebaeudeenergiegesetzes/</a:t>
            </a:r>
          </a:p>
        </p:txBody>
      </p:sp>
      <p:sp>
        <p:nvSpPr>
          <p:cNvPr id="15" name="Fußzeilenplatzhalter 14">
            <a:extLst>
              <a:ext uri="{FF2B5EF4-FFF2-40B4-BE49-F238E27FC236}">
                <a16:creationId xmlns:a16="http://schemas.microsoft.com/office/drawing/2014/main" id="{0D2CE20C-F161-CB9D-A7DB-717F7D28B782}"/>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1857878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CD893D-A513-4320-4AB2-2CD9473701A1}"/>
              </a:ext>
            </a:extLst>
          </p:cNvPr>
          <p:cNvSpPr>
            <a:spLocks noGrp="1"/>
          </p:cNvSpPr>
          <p:nvPr>
            <p:ph type="title"/>
          </p:nvPr>
        </p:nvSpPr>
        <p:spPr>
          <a:xfrm>
            <a:off x="479376" y="692696"/>
            <a:ext cx="10465164" cy="1439590"/>
          </a:xfrm>
        </p:spPr>
        <p:txBody>
          <a:bodyPr/>
          <a:lstStyle/>
          <a:p>
            <a:endParaRPr lang="de-DE" dirty="0"/>
          </a:p>
        </p:txBody>
      </p:sp>
      <p:pic>
        <p:nvPicPr>
          <p:cNvPr id="4" name="Grafik 3">
            <a:extLst>
              <a:ext uri="{FF2B5EF4-FFF2-40B4-BE49-F238E27FC236}">
                <a16:creationId xmlns:a16="http://schemas.microsoft.com/office/drawing/2014/main" id="{C8215B00-4794-88E0-FC5A-0393D4AC93FB}"/>
              </a:ext>
            </a:extLst>
          </p:cNvPr>
          <p:cNvPicPr>
            <a:picLocks noChangeAspect="1"/>
          </p:cNvPicPr>
          <p:nvPr/>
        </p:nvPicPr>
        <p:blipFill>
          <a:blip r:embed="rId2"/>
          <a:stretch>
            <a:fillRect/>
          </a:stretch>
        </p:blipFill>
        <p:spPr>
          <a:xfrm>
            <a:off x="407368" y="433028"/>
            <a:ext cx="8534814" cy="6308340"/>
          </a:xfrm>
          <a:prstGeom prst="rect">
            <a:avLst/>
          </a:prstGeom>
        </p:spPr>
      </p:pic>
      <p:sp>
        <p:nvSpPr>
          <p:cNvPr id="5" name="ZoneTexte 4">
            <a:extLst>
              <a:ext uri="{FF2B5EF4-FFF2-40B4-BE49-F238E27FC236}">
                <a16:creationId xmlns:a16="http://schemas.microsoft.com/office/drawing/2014/main" id="{FB8FEE83-2BDB-C18E-C754-0418AF371BF8}"/>
              </a:ext>
            </a:extLst>
          </p:cNvPr>
          <p:cNvSpPr txBox="1"/>
          <p:nvPr/>
        </p:nvSpPr>
        <p:spPr>
          <a:xfrm>
            <a:off x="7596234" y="2433036"/>
            <a:ext cx="4608512" cy="2308324"/>
          </a:xfrm>
          <a:prstGeom prst="rect">
            <a:avLst/>
          </a:prstGeom>
          <a:noFill/>
        </p:spPr>
        <p:txBody>
          <a:bodyPr wrap="square">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dirty="0" err="1">
                <a:solidFill>
                  <a:schemeClr val="accent1"/>
                </a:solidFill>
              </a:rPr>
              <a:t>REPowerEU</a:t>
            </a:r>
            <a:r>
              <a:rPr lang="fr-BE" sz="2400" b="1" dirty="0">
                <a:solidFill>
                  <a:schemeClr val="accent1"/>
                </a:solidFill>
              </a:rPr>
              <a:t> – </a:t>
            </a:r>
            <a:r>
              <a:rPr lang="fr-BE" sz="2400" b="1" dirty="0" err="1">
                <a:solidFill>
                  <a:schemeClr val="accent1"/>
                </a:solidFill>
              </a:rPr>
              <a:t>Konkrete</a:t>
            </a:r>
            <a:r>
              <a:rPr lang="fr-BE" sz="2400" b="1" dirty="0">
                <a:solidFill>
                  <a:schemeClr val="accent1"/>
                </a:solidFill>
              </a:rPr>
              <a:t> </a:t>
            </a:r>
            <a:r>
              <a:rPr lang="fr-BE" sz="2400" b="1" dirty="0" err="1">
                <a:solidFill>
                  <a:schemeClr val="accent1"/>
                </a:solidFill>
              </a:rPr>
              <a:t>Pläne</a:t>
            </a:r>
            <a:r>
              <a:rPr lang="fr-BE" sz="2400" b="1" dirty="0">
                <a:solidFill>
                  <a:schemeClr val="accent1"/>
                </a:solidFill>
              </a:rPr>
              <a:t> </a:t>
            </a:r>
          </a:p>
          <a:p>
            <a:r>
              <a:rPr lang="fr-BE" sz="2400" b="1" dirty="0" err="1">
                <a:solidFill>
                  <a:schemeClr val="accent5"/>
                </a:solidFill>
              </a:rPr>
              <a:t>Biogas</a:t>
            </a:r>
            <a:r>
              <a:rPr lang="fr-BE" sz="2400" b="1" dirty="0">
                <a:solidFill>
                  <a:schemeClr val="accent5"/>
                </a:solidFill>
              </a:rPr>
              <a:t> </a:t>
            </a:r>
            <a:r>
              <a:rPr lang="fr-BE" sz="2400" b="1" dirty="0" err="1">
                <a:solidFill>
                  <a:schemeClr val="accent5"/>
                </a:solidFill>
              </a:rPr>
              <a:t>und</a:t>
            </a:r>
            <a:r>
              <a:rPr lang="fr-BE" sz="2400" b="1" dirty="0">
                <a:solidFill>
                  <a:schemeClr val="accent5"/>
                </a:solidFill>
              </a:rPr>
              <a:t> </a:t>
            </a:r>
            <a:r>
              <a:rPr lang="fr-BE" sz="2400" b="1" dirty="0" err="1">
                <a:solidFill>
                  <a:schemeClr val="accent5"/>
                </a:solidFill>
              </a:rPr>
              <a:t>Biomethan</a:t>
            </a:r>
            <a:r>
              <a:rPr lang="fr-BE" sz="2400" b="1" dirty="0">
                <a:solidFill>
                  <a:schemeClr val="accent5"/>
                </a:solidFill>
              </a:rPr>
              <a:t> </a:t>
            </a:r>
            <a:r>
              <a:rPr lang="fr-BE" sz="2400" b="1" dirty="0" err="1">
                <a:solidFill>
                  <a:schemeClr val="accent5"/>
                </a:solidFill>
              </a:rPr>
              <a:t>sollen</a:t>
            </a:r>
            <a:r>
              <a:rPr lang="fr-BE" sz="2400" b="1" dirty="0">
                <a:solidFill>
                  <a:schemeClr val="accent5"/>
                </a:solidFill>
              </a:rPr>
              <a:t> </a:t>
            </a:r>
            <a:r>
              <a:rPr lang="fr-BE" sz="2400" b="1" dirty="0" err="1">
                <a:solidFill>
                  <a:schemeClr val="accent5"/>
                </a:solidFill>
              </a:rPr>
              <a:t>verdoppelt</a:t>
            </a:r>
            <a:r>
              <a:rPr lang="fr-BE" sz="2400" b="1" dirty="0">
                <a:solidFill>
                  <a:schemeClr val="accent5"/>
                </a:solidFill>
              </a:rPr>
              <a:t> </a:t>
            </a:r>
            <a:r>
              <a:rPr lang="fr-BE" sz="2400" b="1" dirty="0" err="1">
                <a:solidFill>
                  <a:schemeClr val="accent5"/>
                </a:solidFill>
              </a:rPr>
              <a:t>werden</a:t>
            </a:r>
            <a:r>
              <a:rPr lang="fr-BE" sz="2400" b="1" dirty="0">
                <a:solidFill>
                  <a:schemeClr val="accent5"/>
                </a:solidFill>
              </a:rPr>
              <a:t>.</a:t>
            </a:r>
          </a:p>
          <a:p>
            <a:r>
              <a:rPr lang="fr-BE" sz="2400" b="1" dirty="0" err="1">
                <a:solidFill>
                  <a:schemeClr val="accent5"/>
                </a:solidFill>
              </a:rPr>
              <a:t>Mitgliedsstaaten</a:t>
            </a:r>
            <a:r>
              <a:rPr lang="fr-BE" sz="2400" b="1" dirty="0">
                <a:solidFill>
                  <a:schemeClr val="accent5"/>
                </a:solidFill>
              </a:rPr>
              <a:t> </a:t>
            </a:r>
            <a:r>
              <a:rPr lang="fr-BE" sz="2400" b="1" dirty="0" err="1">
                <a:solidFill>
                  <a:schemeClr val="accent5"/>
                </a:solidFill>
              </a:rPr>
              <a:t>müssen</a:t>
            </a:r>
            <a:r>
              <a:rPr lang="fr-BE" sz="2400" b="1" dirty="0">
                <a:solidFill>
                  <a:schemeClr val="accent5"/>
                </a:solidFill>
              </a:rPr>
              <a:t> </a:t>
            </a:r>
            <a:r>
              <a:rPr lang="fr-BE" sz="2400" b="1" dirty="0" err="1">
                <a:solidFill>
                  <a:schemeClr val="accent5"/>
                </a:solidFill>
              </a:rPr>
              <a:t>Biomethanaktionspläne</a:t>
            </a:r>
            <a:r>
              <a:rPr lang="fr-BE" sz="2400" b="1" dirty="0">
                <a:solidFill>
                  <a:schemeClr val="accent5"/>
                </a:solidFill>
              </a:rPr>
              <a:t> </a:t>
            </a:r>
            <a:r>
              <a:rPr lang="fr-BE" sz="2400" b="1" dirty="0" err="1">
                <a:solidFill>
                  <a:schemeClr val="accent5"/>
                </a:solidFill>
              </a:rPr>
              <a:t>erstellen</a:t>
            </a:r>
            <a:r>
              <a:rPr lang="fr-BE" sz="2400" b="1" dirty="0">
                <a:solidFill>
                  <a:schemeClr val="accent5"/>
                </a:solidFill>
              </a:rPr>
              <a:t>.</a:t>
            </a:r>
            <a:endParaRPr lang="fr-BE" sz="2400" dirty="0">
              <a:solidFill>
                <a:schemeClr val="accent5"/>
              </a:solidFill>
            </a:endParaRPr>
          </a:p>
        </p:txBody>
      </p:sp>
    </p:spTree>
    <p:extLst>
      <p:ext uri="{BB962C8B-B14F-4D97-AF65-F5344CB8AC3E}">
        <p14:creationId xmlns:p14="http://schemas.microsoft.com/office/powerpoint/2010/main" val="2554474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51EFE1C-7A7B-77EA-1339-A1CACF14BD43}"/>
              </a:ext>
            </a:extLst>
          </p:cNvPr>
          <p:cNvSpPr>
            <a:spLocks noGrp="1"/>
          </p:cNvSpPr>
          <p:nvPr>
            <p:ph type="title"/>
          </p:nvPr>
        </p:nvSpPr>
        <p:spPr/>
        <p:txBody>
          <a:bodyPr/>
          <a:lstStyle/>
          <a:p>
            <a:r>
              <a:rPr lang="de-DE" dirty="0"/>
              <a:t>Kernforderungen HBB / Potenzial</a:t>
            </a:r>
          </a:p>
        </p:txBody>
      </p:sp>
      <p:pic>
        <p:nvPicPr>
          <p:cNvPr id="7" name="Grafik 6">
            <a:extLst>
              <a:ext uri="{FF2B5EF4-FFF2-40B4-BE49-F238E27FC236}">
                <a16:creationId xmlns:a16="http://schemas.microsoft.com/office/drawing/2014/main" id="{A3513542-9419-29BC-493B-22A141CFFD25}"/>
              </a:ext>
            </a:extLst>
          </p:cNvPr>
          <p:cNvPicPr>
            <a:picLocks noChangeAspect="1"/>
          </p:cNvPicPr>
          <p:nvPr/>
        </p:nvPicPr>
        <p:blipFill>
          <a:blip r:embed="rId2"/>
          <a:stretch>
            <a:fillRect/>
          </a:stretch>
        </p:blipFill>
        <p:spPr>
          <a:xfrm>
            <a:off x="538311" y="1195958"/>
            <a:ext cx="8582025" cy="2305050"/>
          </a:xfrm>
          <a:prstGeom prst="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B2394459-BAAF-7019-8ACF-4547D29D3E57}"/>
              </a:ext>
            </a:extLst>
          </p:cNvPr>
          <p:cNvSpPr txBox="1"/>
          <p:nvPr/>
        </p:nvSpPr>
        <p:spPr>
          <a:xfrm>
            <a:off x="9048328" y="2854677"/>
            <a:ext cx="1656185" cy="646331"/>
          </a:xfrm>
          <a:prstGeom prst="rect">
            <a:avLst/>
          </a:prstGeom>
          <a:noFill/>
        </p:spPr>
        <p:txBody>
          <a:bodyPr wrap="square" rtlCol="0">
            <a:spAutoFit/>
          </a:bodyPr>
          <a:lstStyle/>
          <a:p>
            <a:pPr algn="r"/>
            <a:r>
              <a:rPr lang="de-DE" sz="1200" dirty="0">
                <a:solidFill>
                  <a:srgbClr val="0082B0"/>
                </a:solidFill>
                <a:latin typeface="+mn-lt"/>
              </a:rPr>
              <a:t>Quelle: HBB (Hauptstadtbüro Bioenergie) 2023</a:t>
            </a:r>
          </a:p>
        </p:txBody>
      </p:sp>
      <p:pic>
        <p:nvPicPr>
          <p:cNvPr id="10" name="Grafik 9">
            <a:extLst>
              <a:ext uri="{FF2B5EF4-FFF2-40B4-BE49-F238E27FC236}">
                <a16:creationId xmlns:a16="http://schemas.microsoft.com/office/drawing/2014/main" id="{A5DEA473-F336-B9CC-D4A3-B9E286EB99B2}"/>
              </a:ext>
            </a:extLst>
          </p:cNvPr>
          <p:cNvPicPr>
            <a:picLocks noChangeAspect="1"/>
          </p:cNvPicPr>
          <p:nvPr/>
        </p:nvPicPr>
        <p:blipFill>
          <a:blip r:embed="rId3"/>
          <a:stretch>
            <a:fillRect/>
          </a:stretch>
        </p:blipFill>
        <p:spPr>
          <a:xfrm>
            <a:off x="529169" y="3609958"/>
            <a:ext cx="5580000" cy="2627354"/>
          </a:xfrm>
          <a:prstGeom prst="rect">
            <a:avLst/>
          </a:prstGeom>
          <a:ln>
            <a:noFill/>
          </a:ln>
          <a:effectLst>
            <a:outerShdw blurRad="292100" dist="139700" dir="2700000" algn="tl" rotWithShape="0">
              <a:srgbClr val="333333">
                <a:alpha val="65000"/>
              </a:srgbClr>
            </a:outerShdw>
          </a:effectLst>
        </p:spPr>
      </p:pic>
      <p:pic>
        <p:nvPicPr>
          <p:cNvPr id="12" name="Grafik 11">
            <a:extLst>
              <a:ext uri="{FF2B5EF4-FFF2-40B4-BE49-F238E27FC236}">
                <a16:creationId xmlns:a16="http://schemas.microsoft.com/office/drawing/2014/main" id="{1402C435-7C0B-FF03-07E1-6190FD3A6C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32624" y="3613227"/>
            <a:ext cx="5580000" cy="2624086"/>
          </a:xfrm>
          <a:prstGeom prst="rect">
            <a:avLst/>
          </a:prstGeom>
          <a:ln>
            <a:noFill/>
          </a:ln>
          <a:effectLst>
            <a:outerShdw blurRad="292100" dist="139700" dir="2700000" algn="tl" rotWithShape="0">
              <a:srgbClr val="333333">
                <a:alpha val="65000"/>
              </a:srgbClr>
            </a:outerShdw>
          </a:effectLst>
        </p:spPr>
      </p:pic>
      <p:sp>
        <p:nvSpPr>
          <p:cNvPr id="4" name="Fußzeilenplatzhalter 3">
            <a:extLst>
              <a:ext uri="{FF2B5EF4-FFF2-40B4-BE49-F238E27FC236}">
                <a16:creationId xmlns:a16="http://schemas.microsoft.com/office/drawing/2014/main" id="{0A9F5635-39D5-0063-7C95-FEF2602A2695}"/>
              </a:ext>
            </a:extLst>
          </p:cNvPr>
          <p:cNvSpPr>
            <a:spLocks noGrp="1"/>
          </p:cNvSpPr>
          <p:nvPr>
            <p:ph type="ftr" sz="quarter" idx="12"/>
          </p:nvPr>
        </p:nvSpPr>
        <p:spPr/>
        <p:txBody>
          <a:bodyPr/>
          <a:lstStyle/>
          <a:p>
            <a:pPr>
              <a:defRPr/>
            </a:pPr>
            <a:endParaRPr lang="de-DE" dirty="0"/>
          </a:p>
        </p:txBody>
      </p:sp>
    </p:spTree>
    <p:extLst>
      <p:ext uri="{BB962C8B-B14F-4D97-AF65-F5344CB8AC3E}">
        <p14:creationId xmlns:p14="http://schemas.microsoft.com/office/powerpoint/2010/main" val="2900033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2A8CA85A-6A0A-4BCF-81BF-1080B3D2D8D2}"/>
              </a:ext>
            </a:extLst>
          </p:cNvPr>
          <p:cNvPicPr>
            <a:picLocks noChangeAspect="1" noChangeArrowheads="1"/>
          </p:cNvPicPr>
          <p:nvPr/>
        </p:nvPicPr>
        <p:blipFill>
          <a:blip r:embed="rId2" cstate="print"/>
          <a:srcRect/>
          <a:stretch>
            <a:fillRect/>
          </a:stretch>
        </p:blipFill>
        <p:spPr bwMode="auto">
          <a:xfrm>
            <a:off x="4583832" y="908720"/>
            <a:ext cx="1721184" cy="1440000"/>
          </a:xfrm>
          <a:prstGeom prst="rect">
            <a:avLst/>
          </a:prstGeom>
          <a:noFill/>
          <a:ln w="9525">
            <a:noFill/>
            <a:miter lim="800000"/>
            <a:headEnd/>
            <a:tailEnd/>
          </a:ln>
        </p:spPr>
      </p:pic>
      <p:sp>
        <p:nvSpPr>
          <p:cNvPr id="4" name="Textplatzhalter 3">
            <a:extLst>
              <a:ext uri="{FF2B5EF4-FFF2-40B4-BE49-F238E27FC236}">
                <a16:creationId xmlns:a16="http://schemas.microsoft.com/office/drawing/2014/main" id="{818EA8B4-891E-49EE-8972-E6882F13A10E}"/>
              </a:ext>
            </a:extLst>
          </p:cNvPr>
          <p:cNvSpPr>
            <a:spLocks noGrp="1"/>
          </p:cNvSpPr>
          <p:nvPr>
            <p:ph type="body" sz="quarter" idx="13"/>
          </p:nvPr>
        </p:nvSpPr>
        <p:spPr>
          <a:xfrm>
            <a:off x="407368" y="1124744"/>
            <a:ext cx="11178119" cy="1440000"/>
          </a:xfrm>
        </p:spPr>
        <p:txBody>
          <a:bodyPr/>
          <a:lstStyle/>
          <a:p>
            <a:r>
              <a:rPr lang="de-DE" dirty="0"/>
              <a:t>Netzwerk Lebensraum Feldflur</a:t>
            </a:r>
          </a:p>
          <a:p>
            <a:endParaRPr lang="de-DE" dirty="0"/>
          </a:p>
          <a:p>
            <a:r>
              <a:rPr lang="de-DE" dirty="0"/>
              <a:t>Projekt Bunte Biomasse</a:t>
            </a:r>
          </a:p>
          <a:p>
            <a:endParaRPr lang="de-DE" dirty="0"/>
          </a:p>
          <a:p>
            <a:r>
              <a:rPr lang="de-DE" dirty="0"/>
              <a:t>Bienenstrom</a:t>
            </a:r>
          </a:p>
          <a:p>
            <a:endParaRPr lang="de-DE" dirty="0"/>
          </a:p>
          <a:p>
            <a:r>
              <a:rPr lang="de-DE" dirty="0"/>
              <a:t>Wasserpakt Bayern von </a:t>
            </a:r>
            <a:r>
              <a:rPr lang="de-DE" dirty="0" err="1"/>
              <a:t>StMELF</a:t>
            </a:r>
            <a:r>
              <a:rPr lang="de-DE" dirty="0"/>
              <a:t>/</a:t>
            </a:r>
            <a:r>
              <a:rPr lang="de-DE" dirty="0" err="1"/>
              <a:t>StMUV</a:t>
            </a:r>
            <a:r>
              <a:rPr lang="de-DE" dirty="0"/>
              <a:t> mit</a:t>
            </a:r>
            <a:br>
              <a:rPr lang="de-DE" dirty="0"/>
            </a:br>
            <a:r>
              <a:rPr lang="de-DE" dirty="0"/>
              <a:t>Demoprojekt zum Silphie-Anbau in Franken</a:t>
            </a:r>
          </a:p>
          <a:p>
            <a:endParaRPr lang="de-DE" dirty="0"/>
          </a:p>
          <a:p>
            <a:r>
              <a:rPr lang="de-DE" dirty="0"/>
              <a:t> Projekt: </a:t>
            </a:r>
            <a:r>
              <a:rPr lang="de-DE" dirty="0" err="1"/>
              <a:t>BiogasBlühfelder</a:t>
            </a:r>
            <a:r>
              <a:rPr lang="de-DE" dirty="0"/>
              <a:t> Rhön-Grabfeld</a:t>
            </a:r>
          </a:p>
          <a:p>
            <a:endParaRPr lang="de-DE" dirty="0"/>
          </a:p>
          <a:p>
            <a:r>
              <a:rPr lang="de-DE" dirty="0"/>
              <a:t>DLG-</a:t>
            </a:r>
            <a:r>
              <a:rPr lang="de-DE" dirty="0" err="1"/>
              <a:t>Feldtage</a:t>
            </a:r>
            <a:r>
              <a:rPr lang="de-DE" dirty="0"/>
              <a:t> mit Testfeldern neue Kulturen</a:t>
            </a:r>
          </a:p>
          <a:p>
            <a:endParaRPr lang="de-DE" dirty="0"/>
          </a:p>
          <a:p>
            <a:r>
              <a:rPr lang="de-DE" dirty="0"/>
              <a:t>Anbau mehrjähriger Energiepflanzen auf </a:t>
            </a:r>
          </a:p>
          <a:p>
            <a:pPr marL="0" indent="0">
              <a:buNone/>
            </a:pPr>
            <a:r>
              <a:rPr lang="de-DE" dirty="0"/>
              <a:t>    </a:t>
            </a:r>
            <a:r>
              <a:rPr lang="de-DE" b="1" dirty="0"/>
              <a:t>Probeflächen in der Prignitz/Bbg </a:t>
            </a:r>
            <a:r>
              <a:rPr lang="de-DE" dirty="0"/>
              <a:t>(DVL, KBV Prignitz, </a:t>
            </a:r>
            <a:r>
              <a:rPr lang="de-DE" dirty="0" err="1"/>
              <a:t>FvB</a:t>
            </a:r>
            <a:r>
              <a:rPr lang="de-DE" dirty="0"/>
              <a:t>)</a:t>
            </a:r>
          </a:p>
        </p:txBody>
      </p:sp>
      <p:sp>
        <p:nvSpPr>
          <p:cNvPr id="5" name="Titel 4">
            <a:extLst>
              <a:ext uri="{FF2B5EF4-FFF2-40B4-BE49-F238E27FC236}">
                <a16:creationId xmlns:a16="http://schemas.microsoft.com/office/drawing/2014/main" id="{DB71CD89-1A25-40B7-8240-EA7DD6471CA7}"/>
              </a:ext>
            </a:extLst>
          </p:cNvPr>
          <p:cNvSpPr>
            <a:spLocks noGrp="1"/>
          </p:cNvSpPr>
          <p:nvPr>
            <p:ph type="title"/>
          </p:nvPr>
        </p:nvSpPr>
        <p:spPr>
          <a:xfrm>
            <a:off x="529169" y="-27384"/>
            <a:ext cx="7871089" cy="1143000"/>
          </a:xfrm>
        </p:spPr>
        <p:txBody>
          <a:bodyPr/>
          <a:lstStyle/>
          <a:p>
            <a:r>
              <a:rPr lang="de-DE" dirty="0"/>
              <a:t>FvB ist Partner von / beteiligt an…</a:t>
            </a:r>
          </a:p>
        </p:txBody>
      </p:sp>
      <p:pic>
        <p:nvPicPr>
          <p:cNvPr id="7" name="Grafik 6">
            <a:extLst>
              <a:ext uri="{FF2B5EF4-FFF2-40B4-BE49-F238E27FC236}">
                <a16:creationId xmlns:a16="http://schemas.microsoft.com/office/drawing/2014/main" id="{C686D942-D6A2-4918-85E9-4738426AC217}"/>
              </a:ext>
            </a:extLst>
          </p:cNvPr>
          <p:cNvPicPr>
            <a:picLocks noChangeAspect="1"/>
          </p:cNvPicPr>
          <p:nvPr/>
        </p:nvPicPr>
        <p:blipFill>
          <a:blip r:embed="rId3"/>
          <a:stretch>
            <a:fillRect/>
          </a:stretch>
        </p:blipFill>
        <p:spPr>
          <a:xfrm>
            <a:off x="6305016" y="1011600"/>
            <a:ext cx="2146976" cy="1541311"/>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id="{4DC819DC-838D-4CE0-9E5C-2F870C5CE2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3592" y="2475577"/>
            <a:ext cx="2706948" cy="737399"/>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A388D8D0-C8B9-4E42-BA40-DC3A875F40E3}"/>
              </a:ext>
            </a:extLst>
          </p:cNvPr>
          <p:cNvPicPr>
            <a:picLocks noChangeAspect="1"/>
          </p:cNvPicPr>
          <p:nvPr/>
        </p:nvPicPr>
        <p:blipFill>
          <a:blip r:embed="rId5"/>
          <a:stretch>
            <a:fillRect/>
          </a:stretch>
        </p:blipFill>
        <p:spPr>
          <a:xfrm>
            <a:off x="8798591" y="1403180"/>
            <a:ext cx="3122175" cy="2520000"/>
          </a:xfrm>
          <a:prstGeom prst="rect">
            <a:avLst/>
          </a:prstGeom>
          <a:ln>
            <a:noFill/>
          </a:ln>
          <a:effectLst>
            <a:outerShdw blurRad="292100" dist="139700" dir="2700000" algn="tl" rotWithShape="0">
              <a:srgbClr val="333333">
                <a:alpha val="65000"/>
              </a:srgbClr>
            </a:outerShdw>
          </a:effectLst>
        </p:spPr>
      </p:pic>
      <p:pic>
        <p:nvPicPr>
          <p:cNvPr id="11" name="Grafik 10">
            <a:extLst>
              <a:ext uri="{FF2B5EF4-FFF2-40B4-BE49-F238E27FC236}">
                <a16:creationId xmlns:a16="http://schemas.microsoft.com/office/drawing/2014/main" id="{38C9CE65-F210-4D9B-945B-6EE2C7883689}"/>
              </a:ext>
            </a:extLst>
          </p:cNvPr>
          <p:cNvPicPr>
            <a:picLocks noChangeAspect="1"/>
          </p:cNvPicPr>
          <p:nvPr/>
        </p:nvPicPr>
        <p:blipFill rotWithShape="1">
          <a:blip r:embed="rId6"/>
          <a:srcRect l="1764" r="-1"/>
          <a:stretch/>
        </p:blipFill>
        <p:spPr>
          <a:xfrm>
            <a:off x="6023992" y="2780928"/>
            <a:ext cx="2441203" cy="1938215"/>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FC19C06B-9FF3-0A88-1F79-74D8B6F43AC1}"/>
              </a:ext>
            </a:extLst>
          </p:cNvPr>
          <p:cNvPicPr>
            <a:picLocks noChangeAspect="1"/>
          </p:cNvPicPr>
          <p:nvPr/>
        </p:nvPicPr>
        <p:blipFill>
          <a:blip r:embed="rId7"/>
          <a:stretch>
            <a:fillRect/>
          </a:stretch>
        </p:blipFill>
        <p:spPr>
          <a:xfrm>
            <a:off x="7608168" y="4221088"/>
            <a:ext cx="4493709" cy="2521713"/>
          </a:xfrm>
          <a:prstGeom prst="rect">
            <a:avLst/>
          </a:prstGeom>
          <a:ln w="19050">
            <a:solidFill>
              <a:schemeClr val="accent1"/>
            </a:solidFill>
          </a:ln>
        </p:spPr>
      </p:pic>
      <p:sp>
        <p:nvSpPr>
          <p:cNvPr id="8" name="Fußzeilenplatzhalter 7">
            <a:extLst>
              <a:ext uri="{FF2B5EF4-FFF2-40B4-BE49-F238E27FC236}">
                <a16:creationId xmlns:a16="http://schemas.microsoft.com/office/drawing/2014/main" id="{7B75FE79-2592-D2AC-D66F-EEA2C4E1BF23}"/>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4145201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BD326-0011-89BD-666B-A566D68BF50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9DFD0AA-2402-EE26-C735-5636200CF0D2}"/>
              </a:ext>
            </a:extLst>
          </p:cNvPr>
          <p:cNvSpPr>
            <a:spLocks noGrp="1"/>
          </p:cNvSpPr>
          <p:nvPr>
            <p:ph type="title"/>
          </p:nvPr>
        </p:nvSpPr>
        <p:spPr>
          <a:xfrm>
            <a:off x="323238" y="257998"/>
            <a:ext cx="8869106" cy="1143000"/>
          </a:xfrm>
        </p:spPr>
        <p:txBody>
          <a:bodyPr/>
          <a:lstStyle/>
          <a:p>
            <a:r>
              <a:rPr lang="de-DE" sz="2400" dirty="0"/>
              <a:t>Aktuelle Lage Deutschland und Mecklenburg-Vorpommern</a:t>
            </a:r>
          </a:p>
        </p:txBody>
      </p:sp>
      <p:pic>
        <p:nvPicPr>
          <p:cNvPr id="9" name="Grafik 8">
            <a:extLst>
              <a:ext uri="{FF2B5EF4-FFF2-40B4-BE49-F238E27FC236}">
                <a16:creationId xmlns:a16="http://schemas.microsoft.com/office/drawing/2014/main" id="{CD3262E5-D6A3-709B-AA4C-ABED6FA126AE}"/>
              </a:ext>
            </a:extLst>
          </p:cNvPr>
          <p:cNvPicPr>
            <a:picLocks noChangeAspect="1"/>
          </p:cNvPicPr>
          <p:nvPr/>
        </p:nvPicPr>
        <p:blipFill>
          <a:blip r:embed="rId2"/>
          <a:stretch>
            <a:fillRect/>
          </a:stretch>
        </p:blipFill>
        <p:spPr>
          <a:xfrm>
            <a:off x="323238" y="2145884"/>
            <a:ext cx="6780874" cy="4379460"/>
          </a:xfrm>
          <a:prstGeom prst="rect">
            <a:avLst/>
          </a:prstGeom>
          <a:ln>
            <a:noFill/>
          </a:ln>
          <a:effectLst>
            <a:outerShdw blurRad="292100" dist="139700" dir="2700000" algn="tl" rotWithShape="0">
              <a:srgbClr val="333333">
                <a:alpha val="65000"/>
              </a:srgbClr>
            </a:outerShdw>
          </a:effectLst>
        </p:spPr>
      </p:pic>
      <p:sp>
        <p:nvSpPr>
          <p:cNvPr id="10" name="Textfeld 9">
            <a:extLst>
              <a:ext uri="{FF2B5EF4-FFF2-40B4-BE49-F238E27FC236}">
                <a16:creationId xmlns:a16="http://schemas.microsoft.com/office/drawing/2014/main" id="{DED4F27C-BC63-1579-A7E7-9D62FCF19A36}"/>
              </a:ext>
            </a:extLst>
          </p:cNvPr>
          <p:cNvSpPr txBox="1"/>
          <p:nvPr/>
        </p:nvSpPr>
        <p:spPr>
          <a:xfrm>
            <a:off x="7505203" y="2276872"/>
            <a:ext cx="4207422" cy="1815882"/>
          </a:xfrm>
          <a:prstGeom prst="rect">
            <a:avLst/>
          </a:prstGeom>
          <a:solidFill>
            <a:schemeClr val="bg1">
              <a:lumMod val="85000"/>
              <a:alpha val="55000"/>
            </a:schemeClr>
          </a:solidFill>
        </p:spPr>
        <p:txBody>
          <a:bodyPr wrap="square" rtlCol="0">
            <a:spAutoFit/>
          </a:bodyPr>
          <a:lstStyle/>
          <a:p>
            <a:r>
              <a:rPr lang="de-DE" sz="2000" b="1" dirty="0">
                <a:solidFill>
                  <a:srgbClr val="0082B0"/>
                </a:solidFill>
                <a:latin typeface="+mn-lt"/>
              </a:rPr>
              <a:t>Mecklenburg- Vorpommern</a:t>
            </a:r>
          </a:p>
          <a:p>
            <a:r>
              <a:rPr lang="de-DE" sz="2000" b="1" dirty="0">
                <a:solidFill>
                  <a:srgbClr val="0082B0"/>
                </a:solidFill>
                <a:latin typeface="+mn-lt"/>
              </a:rPr>
              <a:t>(</a:t>
            </a:r>
            <a:r>
              <a:rPr lang="de-DE" sz="2000" b="1" dirty="0" err="1">
                <a:solidFill>
                  <a:srgbClr val="0082B0"/>
                </a:solidFill>
                <a:latin typeface="+mn-lt"/>
              </a:rPr>
              <a:t>FvB</a:t>
            </a:r>
            <a:r>
              <a:rPr lang="de-DE" sz="2000" b="1" dirty="0">
                <a:solidFill>
                  <a:srgbClr val="0082B0"/>
                </a:solidFill>
                <a:latin typeface="+mn-lt"/>
              </a:rPr>
              <a:t>, 2023 bzw. 2025): </a:t>
            </a:r>
          </a:p>
          <a:p>
            <a:r>
              <a:rPr lang="de-DE" sz="1800" dirty="0">
                <a:solidFill>
                  <a:srgbClr val="0082B0"/>
                </a:solidFill>
                <a:latin typeface="+mn-lt"/>
              </a:rPr>
              <a:t>Anzahl BGAs:		558</a:t>
            </a:r>
          </a:p>
          <a:p>
            <a:r>
              <a:rPr lang="de-DE" sz="1800" dirty="0">
                <a:solidFill>
                  <a:srgbClr val="0082B0"/>
                </a:solidFill>
                <a:latin typeface="+mn-lt"/>
              </a:rPr>
              <a:t>Installierte Leistung: 	360 MWel.</a:t>
            </a:r>
          </a:p>
          <a:p>
            <a:r>
              <a:rPr lang="de-DE" sz="1800" dirty="0">
                <a:solidFill>
                  <a:srgbClr val="0082B0"/>
                </a:solidFill>
                <a:latin typeface="+mn-lt"/>
              </a:rPr>
              <a:t>Biomethananlagen: 	23 (D: 272)</a:t>
            </a:r>
          </a:p>
          <a:p>
            <a:r>
              <a:rPr lang="de-DE" sz="1800" dirty="0">
                <a:solidFill>
                  <a:srgbClr val="0082B0"/>
                </a:solidFill>
                <a:latin typeface="+mn-lt"/>
              </a:rPr>
              <a:t>Biomethankapazität: 	300T Nm3/h</a:t>
            </a:r>
          </a:p>
        </p:txBody>
      </p:sp>
      <p:sp>
        <p:nvSpPr>
          <p:cNvPr id="11" name="Textfeld 10">
            <a:extLst>
              <a:ext uri="{FF2B5EF4-FFF2-40B4-BE49-F238E27FC236}">
                <a16:creationId xmlns:a16="http://schemas.microsoft.com/office/drawing/2014/main" id="{9BF8189C-8D9D-0E23-6849-BBE2BC382C0F}"/>
              </a:ext>
            </a:extLst>
          </p:cNvPr>
          <p:cNvSpPr txBox="1"/>
          <p:nvPr/>
        </p:nvSpPr>
        <p:spPr>
          <a:xfrm>
            <a:off x="323238" y="1196752"/>
            <a:ext cx="5556738" cy="923330"/>
          </a:xfrm>
          <a:prstGeom prst="rect">
            <a:avLst/>
          </a:prstGeom>
          <a:solidFill>
            <a:schemeClr val="bg1">
              <a:lumMod val="85000"/>
              <a:alpha val="55000"/>
            </a:schemeClr>
          </a:solidFill>
        </p:spPr>
        <p:txBody>
          <a:bodyPr wrap="square" rtlCol="0">
            <a:spAutoFit/>
          </a:bodyPr>
          <a:lstStyle/>
          <a:p>
            <a:r>
              <a:rPr lang="de-DE" sz="1800" b="1" dirty="0">
                <a:solidFill>
                  <a:srgbClr val="0082B0"/>
                </a:solidFill>
                <a:latin typeface="+mn-lt"/>
              </a:rPr>
              <a:t>Deutschland:  </a:t>
            </a:r>
            <a:r>
              <a:rPr lang="de-DE" sz="1800" dirty="0">
                <a:solidFill>
                  <a:srgbClr val="0082B0"/>
                </a:solidFill>
                <a:latin typeface="+mn-lt"/>
              </a:rPr>
              <a:t>+ 33 BGAs</a:t>
            </a:r>
          </a:p>
          <a:p>
            <a:r>
              <a:rPr lang="de-DE" sz="1800" dirty="0">
                <a:solidFill>
                  <a:srgbClr val="0082B0"/>
                </a:solidFill>
                <a:latin typeface="+mn-lt"/>
              </a:rPr>
              <a:t>	          + 9 MWel. installierte Leistung</a:t>
            </a:r>
            <a:endParaRPr lang="de-DE" sz="1600" dirty="0">
              <a:solidFill>
                <a:srgbClr val="0082B0"/>
              </a:solidFill>
              <a:latin typeface="+mn-lt"/>
            </a:endParaRPr>
          </a:p>
          <a:p>
            <a:r>
              <a:rPr lang="de-DE" sz="1800" dirty="0">
                <a:solidFill>
                  <a:srgbClr val="C00000"/>
                </a:solidFill>
                <a:latin typeface="+mn-lt"/>
              </a:rPr>
              <a:t>	          - 3,6 MWel. arbeitsrelevante Leistung</a:t>
            </a:r>
          </a:p>
        </p:txBody>
      </p:sp>
      <p:sp>
        <p:nvSpPr>
          <p:cNvPr id="2" name="Titel 2">
            <a:extLst>
              <a:ext uri="{FF2B5EF4-FFF2-40B4-BE49-F238E27FC236}">
                <a16:creationId xmlns:a16="http://schemas.microsoft.com/office/drawing/2014/main" id="{BA0A374E-E923-249D-F174-FC3858AB3F5F}"/>
              </a:ext>
            </a:extLst>
          </p:cNvPr>
          <p:cNvSpPr txBox="1">
            <a:spLocks/>
          </p:cNvSpPr>
          <p:nvPr/>
        </p:nvSpPr>
        <p:spPr bwMode="auto">
          <a:xfrm>
            <a:off x="7505203" y="4572423"/>
            <a:ext cx="4207421" cy="1631216"/>
          </a:xfrm>
          <a:prstGeom prst="rect">
            <a:avLst/>
          </a:prstGeom>
          <a:solidFill>
            <a:srgbClr val="FFFFFF"/>
          </a:solidFill>
          <a:ln w="25400">
            <a:solidFill>
              <a:srgbClr val="C00000"/>
            </a:solidFill>
            <a:miter lim="800000"/>
            <a:headEnd/>
            <a:tailEnd/>
          </a:ln>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de-DE" sz="2800" b="1" i="0" kern="1200" dirty="0">
                <a:solidFill>
                  <a:srgbClr val="0082B0"/>
                </a:solidFill>
                <a:latin typeface="Arial" panose="020B0604020202020204" pitchFamily="34" charset="0"/>
                <a:ea typeface="ＭＳ Ｐゴシック" pitchFamily="1" charset="-128"/>
                <a:cs typeface="Arial" panose="020B0604020202020204" pitchFamily="34" charset="0"/>
              </a:defRPr>
            </a:lvl1pPr>
            <a:lvl2pPr algn="l" rtl="0" eaLnBrk="0" fontAlgn="base" hangingPunct="0">
              <a:spcBef>
                <a:spcPct val="0"/>
              </a:spcBef>
              <a:spcAft>
                <a:spcPct val="0"/>
              </a:spcAft>
              <a:defRPr sz="2800" b="1">
                <a:solidFill>
                  <a:schemeClr val="accent2"/>
                </a:solidFill>
                <a:latin typeface="Calibri" pitchFamily="34" charset="0"/>
                <a:ea typeface="ＭＳ Ｐゴシック" pitchFamily="1" charset="-128"/>
              </a:defRPr>
            </a:lvl2pPr>
            <a:lvl3pPr algn="l" rtl="0" eaLnBrk="0" fontAlgn="base" hangingPunct="0">
              <a:spcBef>
                <a:spcPct val="0"/>
              </a:spcBef>
              <a:spcAft>
                <a:spcPct val="0"/>
              </a:spcAft>
              <a:defRPr sz="2800" b="1">
                <a:solidFill>
                  <a:schemeClr val="accent2"/>
                </a:solidFill>
                <a:latin typeface="Calibri" pitchFamily="34" charset="0"/>
                <a:ea typeface="ＭＳ Ｐゴシック" pitchFamily="1" charset="-128"/>
              </a:defRPr>
            </a:lvl3pPr>
            <a:lvl4pPr algn="l" rtl="0" eaLnBrk="0" fontAlgn="base" hangingPunct="0">
              <a:spcBef>
                <a:spcPct val="0"/>
              </a:spcBef>
              <a:spcAft>
                <a:spcPct val="0"/>
              </a:spcAft>
              <a:defRPr sz="2800" b="1">
                <a:solidFill>
                  <a:schemeClr val="accent2"/>
                </a:solidFill>
                <a:latin typeface="Calibri" pitchFamily="34" charset="0"/>
                <a:ea typeface="ＭＳ Ｐゴシック" pitchFamily="1" charset="-128"/>
              </a:defRPr>
            </a:lvl4pPr>
            <a:lvl5pPr algn="l" rtl="0" eaLnBrk="0" fontAlgn="base" hangingPunct="0">
              <a:spcBef>
                <a:spcPct val="0"/>
              </a:spcBef>
              <a:spcAft>
                <a:spcPct val="0"/>
              </a:spcAft>
              <a:defRPr sz="2800" b="1">
                <a:solidFill>
                  <a:schemeClr val="accent2"/>
                </a:solidFill>
                <a:latin typeface="Calibri" pitchFamily="34" charset="0"/>
                <a:ea typeface="ＭＳ Ｐゴシック" pitchFamily="1" charset="-128"/>
              </a:defRPr>
            </a:lvl5pPr>
            <a:lvl6pPr marL="457200" algn="l" rtl="0" fontAlgn="base">
              <a:spcBef>
                <a:spcPct val="0"/>
              </a:spcBef>
              <a:spcAft>
                <a:spcPct val="0"/>
              </a:spcAft>
              <a:defRPr sz="2400">
                <a:solidFill>
                  <a:schemeClr val="accent2"/>
                </a:solidFill>
                <a:latin typeface="Arial" charset="0"/>
                <a:ea typeface="ＭＳ Ｐゴシック" pitchFamily="1" charset="-128"/>
              </a:defRPr>
            </a:lvl6pPr>
            <a:lvl7pPr marL="914400" algn="l" rtl="0" fontAlgn="base">
              <a:spcBef>
                <a:spcPct val="0"/>
              </a:spcBef>
              <a:spcAft>
                <a:spcPct val="0"/>
              </a:spcAft>
              <a:defRPr sz="2400">
                <a:solidFill>
                  <a:schemeClr val="accent2"/>
                </a:solidFill>
                <a:latin typeface="Arial" charset="0"/>
                <a:ea typeface="ＭＳ Ｐゴシック" pitchFamily="1" charset="-128"/>
              </a:defRPr>
            </a:lvl7pPr>
            <a:lvl8pPr marL="1371600" algn="l" rtl="0" fontAlgn="base">
              <a:spcBef>
                <a:spcPct val="0"/>
              </a:spcBef>
              <a:spcAft>
                <a:spcPct val="0"/>
              </a:spcAft>
              <a:defRPr sz="2400">
                <a:solidFill>
                  <a:schemeClr val="accent2"/>
                </a:solidFill>
                <a:latin typeface="Arial" charset="0"/>
                <a:ea typeface="ＭＳ Ｐゴシック" pitchFamily="1" charset="-128"/>
              </a:defRPr>
            </a:lvl8pPr>
            <a:lvl9pPr marL="1828800" algn="l" rtl="0" fontAlgn="base">
              <a:spcBef>
                <a:spcPct val="0"/>
              </a:spcBef>
              <a:spcAft>
                <a:spcPct val="0"/>
              </a:spcAft>
              <a:defRPr sz="2400">
                <a:solidFill>
                  <a:schemeClr val="accent2"/>
                </a:solidFill>
                <a:latin typeface="Arial" charset="0"/>
                <a:ea typeface="ＭＳ Ｐゴシック" pitchFamily="1" charset="-128"/>
              </a:defRPr>
            </a:lvl9pPr>
          </a:lstStyle>
          <a:p>
            <a:r>
              <a:rPr lang="de-DE" sz="2000" dirty="0">
                <a:solidFill>
                  <a:srgbClr val="C00000"/>
                </a:solidFill>
                <a:latin typeface="+mn-lt"/>
              </a:rPr>
              <a:t>Klimaschutz!?</a:t>
            </a:r>
          </a:p>
          <a:p>
            <a:r>
              <a:rPr lang="de-DE" sz="2000" dirty="0">
                <a:solidFill>
                  <a:srgbClr val="C00000"/>
                </a:solidFill>
                <a:latin typeface="+mn-lt"/>
              </a:rPr>
              <a:t>Stilllegungen BGAs in TH:	24 </a:t>
            </a:r>
          </a:p>
          <a:p>
            <a:r>
              <a:rPr lang="de-DE" sz="2000" dirty="0">
                <a:solidFill>
                  <a:srgbClr val="C00000"/>
                </a:solidFill>
                <a:latin typeface="+mn-lt"/>
              </a:rPr>
              <a:t>	allein 10/23-10/24: 	11!</a:t>
            </a:r>
          </a:p>
          <a:p>
            <a:r>
              <a:rPr lang="de-DE" sz="2000" dirty="0">
                <a:solidFill>
                  <a:srgbClr val="C00000"/>
                </a:solidFill>
                <a:latin typeface="+mn-lt"/>
              </a:rPr>
              <a:t>Allein durch diese 11, zusätzliche CO2-Emissionen:	15.188 t/a!</a:t>
            </a:r>
          </a:p>
        </p:txBody>
      </p:sp>
      <p:sp>
        <p:nvSpPr>
          <p:cNvPr id="5" name="Fußzeilenplatzhalter 4">
            <a:extLst>
              <a:ext uri="{FF2B5EF4-FFF2-40B4-BE49-F238E27FC236}">
                <a16:creationId xmlns:a16="http://schemas.microsoft.com/office/drawing/2014/main" id="{274A8A8A-98A8-2F03-A389-9F962F9EFFCD}"/>
              </a:ext>
            </a:extLst>
          </p:cNvPr>
          <p:cNvSpPr>
            <a:spLocks noGrp="1"/>
          </p:cNvSpPr>
          <p:nvPr>
            <p:ph type="ftr" sz="quarter" idx="12"/>
          </p:nvPr>
        </p:nvSpPr>
        <p:spPr/>
        <p:txBody>
          <a:bodyPr/>
          <a:lstStyle/>
          <a:p>
            <a:pPr>
              <a:defRPr/>
            </a:pPr>
            <a:endParaRPr lang="de-DE" dirty="0"/>
          </a:p>
        </p:txBody>
      </p:sp>
    </p:spTree>
    <p:extLst>
      <p:ext uri="{BB962C8B-B14F-4D97-AF65-F5344CB8AC3E}">
        <p14:creationId xmlns:p14="http://schemas.microsoft.com/office/powerpoint/2010/main" val="1825019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Schrift, Screenshot, Grafiken enthält.&#10;&#10;KI-generierte Inhalte können fehlerhaft sein.">
            <a:extLst>
              <a:ext uri="{FF2B5EF4-FFF2-40B4-BE49-F238E27FC236}">
                <a16:creationId xmlns:a16="http://schemas.microsoft.com/office/drawing/2014/main" id="{298DFF77-3E2B-A2A3-9B7D-89AE1849A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2334" y="704489"/>
            <a:ext cx="3549572" cy="4440909"/>
          </a:xfrm>
          <a:prstGeom prst="rect">
            <a:avLst/>
          </a:prstGeom>
        </p:spPr>
      </p:pic>
      <p:sp>
        <p:nvSpPr>
          <p:cNvPr id="2" name="Titel 1">
            <a:extLst>
              <a:ext uri="{FF2B5EF4-FFF2-40B4-BE49-F238E27FC236}">
                <a16:creationId xmlns:a16="http://schemas.microsoft.com/office/drawing/2014/main" id="{8BF554D8-2479-A511-F437-45BA283051B1}"/>
              </a:ext>
            </a:extLst>
          </p:cNvPr>
          <p:cNvSpPr>
            <a:spLocks noGrp="1"/>
          </p:cNvSpPr>
          <p:nvPr>
            <p:ph type="title"/>
          </p:nvPr>
        </p:nvSpPr>
        <p:spPr>
          <a:xfrm>
            <a:off x="263352" y="5439368"/>
            <a:ext cx="4262641" cy="725936"/>
          </a:xfrm>
        </p:spPr>
        <p:txBody>
          <a:bodyPr/>
          <a:lstStyle/>
          <a:p>
            <a:r>
              <a:rPr lang="de-DE" sz="2800" b="0" i="0" u="sng" strike="noStrike" baseline="0" dirty="0">
                <a:solidFill>
                  <a:srgbClr val="0000FF"/>
                </a:solidFill>
                <a:latin typeface="Helv"/>
                <a:hlinkClick r:id="rId3"/>
              </a:rPr>
              <a:t>www.biogas-liefert.de</a:t>
            </a:r>
            <a:r>
              <a:rPr lang="de-DE" sz="2800" b="0" i="0" u="none" strike="noStrike" baseline="0" dirty="0">
                <a:solidFill>
                  <a:srgbClr val="000000"/>
                </a:solidFill>
                <a:latin typeface="Helv"/>
                <a:hlinkClick r:id="rId3"/>
              </a:rPr>
              <a:t> </a:t>
            </a:r>
            <a:endParaRPr lang="de-DE" sz="2800" dirty="0"/>
          </a:p>
        </p:txBody>
      </p:sp>
      <p:pic>
        <p:nvPicPr>
          <p:cNvPr id="4" name="Grafik 3" descr="Ein Bild, das Text, Schrift, Poster, Grafikdesign enthält.&#10;&#10;KI-generierte Inhalte können fehlerhaft sein.">
            <a:extLst>
              <a:ext uri="{FF2B5EF4-FFF2-40B4-BE49-F238E27FC236}">
                <a16:creationId xmlns:a16="http://schemas.microsoft.com/office/drawing/2014/main" id="{013B7ECA-59BB-191F-CBEE-B751486B3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548680"/>
            <a:ext cx="3568425" cy="4464496"/>
          </a:xfrm>
          <a:prstGeom prst="rect">
            <a:avLst/>
          </a:prstGeom>
        </p:spPr>
      </p:pic>
      <p:pic>
        <p:nvPicPr>
          <p:cNvPr id="10" name="Grafik 9" descr="Ein Bild, das Text, Brille, Schrift, Sonnenbrille enthält.&#10;&#10;KI-generierte Inhalte können fehlerhaft sein.">
            <a:extLst>
              <a:ext uri="{FF2B5EF4-FFF2-40B4-BE49-F238E27FC236}">
                <a16:creationId xmlns:a16="http://schemas.microsoft.com/office/drawing/2014/main" id="{9FC6F073-2921-9236-E5FB-0A2F15140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9776" y="2636912"/>
            <a:ext cx="3312368" cy="4144140"/>
          </a:xfrm>
          <a:prstGeom prst="rect">
            <a:avLst/>
          </a:prstGeom>
        </p:spPr>
      </p:pic>
    </p:spTree>
    <p:extLst>
      <p:ext uri="{BB962C8B-B14F-4D97-AF65-F5344CB8AC3E}">
        <p14:creationId xmlns:p14="http://schemas.microsoft.com/office/powerpoint/2010/main" val="3941580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72752" y="621258"/>
            <a:ext cx="10796389" cy="1439590"/>
          </a:xfrm>
        </p:spPr>
        <p:txBody>
          <a:bodyPr/>
          <a:lstStyle/>
          <a:p>
            <a:pPr algn="ctr"/>
            <a:r>
              <a:rPr lang="de-DE" sz="3200" dirty="0"/>
              <a:t>Vielen Dank für Ihre Aufmerksamkeit!</a:t>
            </a:r>
            <a:br>
              <a:rPr lang="de-DE" sz="4000" dirty="0"/>
            </a:br>
            <a:r>
              <a:rPr lang="de-DE" sz="2000" dirty="0"/>
              <a:t> </a:t>
            </a:r>
            <a:br>
              <a:rPr lang="de-DE" sz="4000" dirty="0"/>
            </a:br>
            <a:br>
              <a:rPr lang="de-DE" sz="2800" dirty="0"/>
            </a:br>
            <a:br>
              <a:rPr lang="de-DE" sz="4000" dirty="0"/>
            </a:br>
            <a:endParaRPr lang="de-DE" sz="4000" dirty="0"/>
          </a:p>
        </p:txBody>
      </p:sp>
      <p:sp>
        <p:nvSpPr>
          <p:cNvPr id="3" name="Textfeld 2">
            <a:extLst>
              <a:ext uri="{FF2B5EF4-FFF2-40B4-BE49-F238E27FC236}">
                <a16:creationId xmlns:a16="http://schemas.microsoft.com/office/drawing/2014/main" id="{7129EAC8-F52E-CD55-C561-40A04679BD66}"/>
              </a:ext>
            </a:extLst>
          </p:cNvPr>
          <p:cNvSpPr txBox="1"/>
          <p:nvPr/>
        </p:nvSpPr>
        <p:spPr>
          <a:xfrm>
            <a:off x="911423" y="2852936"/>
            <a:ext cx="8271014" cy="3062377"/>
          </a:xfrm>
          <a:prstGeom prst="rect">
            <a:avLst/>
          </a:prstGeom>
          <a:noFill/>
        </p:spPr>
        <p:txBody>
          <a:bodyPr wrap="square">
            <a:spAutoFit/>
          </a:bodyPr>
          <a:lstStyle/>
          <a:p>
            <a:pPr rtl="0"/>
            <a:endParaRPr lang="de-DE" sz="1400" b="1" i="0" u="none" strike="noStrike" baseline="0" dirty="0">
              <a:solidFill>
                <a:srgbClr val="0082BF"/>
              </a:solidFill>
              <a:latin typeface="Arial" panose="020B0604020202020204" pitchFamily="34" charset="0"/>
            </a:endParaRPr>
          </a:p>
          <a:p>
            <a:pPr rtl="0"/>
            <a:endParaRPr lang="de-DE" sz="1400" b="1" dirty="0">
              <a:solidFill>
                <a:srgbClr val="0082BF"/>
              </a:solidFill>
            </a:endParaRPr>
          </a:p>
          <a:p>
            <a:pPr rtl="0"/>
            <a:endParaRPr lang="de-DE" sz="1400" b="1" i="0" u="none" strike="noStrike" baseline="0" dirty="0">
              <a:solidFill>
                <a:srgbClr val="0082BF"/>
              </a:solidFill>
              <a:latin typeface="Arial" panose="020B0604020202020204" pitchFamily="34" charset="0"/>
            </a:endParaRPr>
          </a:p>
          <a:p>
            <a:pPr rtl="0"/>
            <a:r>
              <a:rPr lang="de-DE" sz="1100" dirty="0"/>
              <a:t> </a:t>
            </a:r>
            <a:endParaRPr lang="de-DE" sz="1400" b="1" dirty="0">
              <a:solidFill>
                <a:srgbClr val="0082BF"/>
              </a:solidFill>
            </a:endParaRPr>
          </a:p>
          <a:p>
            <a:pPr rtl="0"/>
            <a:endParaRPr lang="de-DE" sz="1400" b="1" i="0" u="none" strike="noStrike" baseline="0" dirty="0">
              <a:solidFill>
                <a:srgbClr val="0082BF"/>
              </a:solidFill>
              <a:latin typeface="Arial" panose="020B0604020202020204" pitchFamily="34" charset="0"/>
            </a:endParaRPr>
          </a:p>
          <a:p>
            <a:pPr rtl="0"/>
            <a:endParaRPr lang="de-DE" sz="1400" b="1" dirty="0">
              <a:solidFill>
                <a:srgbClr val="0082BF"/>
              </a:solidFill>
            </a:endParaRPr>
          </a:p>
          <a:p>
            <a:pPr rtl="0"/>
            <a:r>
              <a:rPr lang="de-DE" sz="1400" b="1" i="0" u="none" strike="noStrike" baseline="0" dirty="0">
                <a:solidFill>
                  <a:srgbClr val="0082BF"/>
                </a:solidFill>
                <a:latin typeface="Arial" panose="020B0604020202020204" pitchFamily="34" charset="0"/>
              </a:rPr>
              <a:t>   </a:t>
            </a:r>
          </a:p>
          <a:p>
            <a:pPr rtl="0"/>
            <a:r>
              <a:rPr lang="de-DE" sz="1400" b="1" i="0" u="none" strike="noStrike" baseline="0" dirty="0">
                <a:solidFill>
                  <a:srgbClr val="0082BF"/>
                </a:solidFill>
                <a:latin typeface="Arial" panose="020B0604020202020204" pitchFamily="34" charset="0"/>
              </a:rPr>
              <a:t>Ingo Baumstark</a:t>
            </a:r>
          </a:p>
          <a:p>
            <a:pPr rtl="0"/>
            <a:r>
              <a:rPr lang="de-DE" sz="1400" dirty="0">
                <a:solidFill>
                  <a:srgbClr val="0082BF"/>
                </a:solidFill>
              </a:rPr>
              <a:t>Regionalbüro Ost Potsdam</a:t>
            </a:r>
            <a:endParaRPr lang="de-DE" sz="1400" b="0" i="0" u="none" strike="noStrike" baseline="0" dirty="0">
              <a:solidFill>
                <a:srgbClr val="0082BF"/>
              </a:solidFill>
              <a:latin typeface="Arial" panose="020B0604020202020204" pitchFamily="34" charset="0"/>
            </a:endParaRPr>
          </a:p>
          <a:p>
            <a:pPr rtl="0"/>
            <a:endParaRPr lang="de-DE" sz="1400" b="0" i="0" u="none" strike="noStrike" baseline="0" dirty="0">
              <a:solidFill>
                <a:srgbClr val="0082BF"/>
              </a:solidFill>
              <a:latin typeface="Arial" panose="020B0604020202020204" pitchFamily="34" charset="0"/>
            </a:endParaRPr>
          </a:p>
          <a:p>
            <a:pPr rtl="0"/>
            <a:r>
              <a:rPr lang="de-DE" sz="1400" b="0" i="0" u="sng" strike="noStrike" baseline="0" dirty="0">
                <a:solidFill>
                  <a:srgbClr val="0000FF"/>
                </a:solidFill>
                <a:latin typeface="Arial" panose="020B0604020202020204" pitchFamily="34" charset="0"/>
              </a:rPr>
              <a:t>ib@biogas.org</a:t>
            </a:r>
          </a:p>
          <a:p>
            <a:pPr rtl="0"/>
            <a:r>
              <a:rPr lang="de-DE" sz="1400" b="0" i="0" u="sng" strike="noStrike" baseline="0" dirty="0">
                <a:solidFill>
                  <a:srgbClr val="0000FF"/>
                </a:solidFill>
                <a:latin typeface="Arial" panose="020B0604020202020204" pitchFamily="34" charset="0"/>
                <a:hlinkClick r:id="rId2"/>
              </a:rPr>
              <a:t>www.biogas.org</a:t>
            </a:r>
            <a:endParaRPr lang="de-DE" sz="1400" b="0" i="0" u="sng" strike="noStrike" baseline="0" dirty="0">
              <a:solidFill>
                <a:srgbClr val="0082BF"/>
              </a:solidFill>
              <a:latin typeface="Arial" panose="020B0604020202020204" pitchFamily="34" charset="0"/>
              <a:hlinkClick r:id="rId2"/>
            </a:endParaRPr>
          </a:p>
          <a:p>
            <a:pPr rtl="0"/>
            <a:endParaRPr lang="de-DE" sz="1400" b="0" i="0" u="sng" strike="noStrike" baseline="0" dirty="0">
              <a:solidFill>
                <a:srgbClr val="0082BF"/>
              </a:solidFill>
              <a:latin typeface="Arial" panose="020B0604020202020204" pitchFamily="34" charset="0"/>
            </a:endParaRPr>
          </a:p>
          <a:p>
            <a:pPr rtl="0"/>
            <a:r>
              <a:rPr lang="de-DE" sz="1400" b="1" i="0" u="sng" strike="noStrike" baseline="0" dirty="0">
                <a:solidFill>
                  <a:srgbClr val="0082BF"/>
                </a:solidFill>
                <a:latin typeface="Arial" panose="020B0604020202020204" pitchFamily="34" charset="0"/>
              </a:rPr>
              <a:t>Fachverband BIOGAS</a:t>
            </a:r>
            <a:r>
              <a:rPr lang="de-DE" sz="1400" b="0" i="0" u="sng" strike="noStrike" baseline="0" dirty="0">
                <a:solidFill>
                  <a:srgbClr val="0082BF"/>
                </a:solidFill>
                <a:latin typeface="Arial" panose="020B0604020202020204" pitchFamily="34" charset="0"/>
              </a:rPr>
              <a:t> e.V. • </a:t>
            </a:r>
            <a:r>
              <a:rPr lang="de-DE" sz="1400" b="1" i="0" u="sng" strike="noStrike" baseline="0" dirty="0">
                <a:solidFill>
                  <a:srgbClr val="0082BF"/>
                </a:solidFill>
                <a:latin typeface="Arial" panose="020B0604020202020204" pitchFamily="34" charset="0"/>
              </a:rPr>
              <a:t>Hauptgeschäftsstelle</a:t>
            </a:r>
            <a:r>
              <a:rPr lang="de-DE" sz="1400" b="0" i="0" u="sng" strike="noStrike" baseline="0" dirty="0">
                <a:solidFill>
                  <a:srgbClr val="0082BF"/>
                </a:solidFill>
                <a:latin typeface="Arial" panose="020B0604020202020204" pitchFamily="34" charset="0"/>
              </a:rPr>
              <a:t> • Angerbrunnenstraße 12 • 85356 Freising</a:t>
            </a:r>
            <a:endParaRPr lang="de-DE" sz="1400" dirty="0"/>
          </a:p>
        </p:txBody>
      </p:sp>
      <p:sp>
        <p:nvSpPr>
          <p:cNvPr id="4" name="Textfeld 3">
            <a:extLst>
              <a:ext uri="{FF2B5EF4-FFF2-40B4-BE49-F238E27FC236}">
                <a16:creationId xmlns:a16="http://schemas.microsoft.com/office/drawing/2014/main" id="{964BACFC-2D1D-E168-2AB0-946A3F87EFB8}"/>
              </a:ext>
            </a:extLst>
          </p:cNvPr>
          <p:cNvSpPr txBox="1"/>
          <p:nvPr/>
        </p:nvSpPr>
        <p:spPr>
          <a:xfrm>
            <a:off x="3083442" y="3735112"/>
            <a:ext cx="6166882" cy="461665"/>
          </a:xfrm>
          <a:prstGeom prst="rect">
            <a:avLst/>
          </a:prstGeom>
          <a:noFill/>
        </p:spPr>
        <p:txBody>
          <a:bodyPr wrap="square">
            <a:spAutoFit/>
          </a:bodyPr>
          <a:lstStyle/>
          <a:p>
            <a:r>
              <a:rPr lang="de-DE" dirty="0"/>
              <a:t> </a:t>
            </a:r>
          </a:p>
        </p:txBody>
      </p:sp>
      <p:sp>
        <p:nvSpPr>
          <p:cNvPr id="6" name="Textfeld 5">
            <a:extLst>
              <a:ext uri="{FF2B5EF4-FFF2-40B4-BE49-F238E27FC236}">
                <a16:creationId xmlns:a16="http://schemas.microsoft.com/office/drawing/2014/main" id="{0DD8784A-E3B4-7852-56F0-2692F45C121F}"/>
              </a:ext>
            </a:extLst>
          </p:cNvPr>
          <p:cNvSpPr txBox="1"/>
          <p:nvPr/>
        </p:nvSpPr>
        <p:spPr>
          <a:xfrm>
            <a:off x="3083442" y="3735112"/>
            <a:ext cx="6166882" cy="461665"/>
          </a:xfrm>
          <a:prstGeom prst="rect">
            <a:avLst/>
          </a:prstGeom>
          <a:noFill/>
        </p:spPr>
        <p:txBody>
          <a:bodyPr wrap="square">
            <a:spAutoFit/>
          </a:bodyPr>
          <a:lstStyle/>
          <a:p>
            <a:r>
              <a:rPr lang="de-DE" dirty="0"/>
              <a:t> </a:t>
            </a:r>
          </a:p>
        </p:txBody>
      </p:sp>
      <p:sp>
        <p:nvSpPr>
          <p:cNvPr id="8" name="Textfeld 7">
            <a:extLst>
              <a:ext uri="{FF2B5EF4-FFF2-40B4-BE49-F238E27FC236}">
                <a16:creationId xmlns:a16="http://schemas.microsoft.com/office/drawing/2014/main" id="{3E8B07C6-55A8-1C98-1C71-1C3AC78C348A}"/>
              </a:ext>
            </a:extLst>
          </p:cNvPr>
          <p:cNvSpPr txBox="1"/>
          <p:nvPr/>
        </p:nvSpPr>
        <p:spPr>
          <a:xfrm>
            <a:off x="3083442" y="3735112"/>
            <a:ext cx="6166882" cy="461665"/>
          </a:xfrm>
          <a:prstGeom prst="rect">
            <a:avLst/>
          </a:prstGeom>
          <a:noFill/>
        </p:spPr>
        <p:txBody>
          <a:bodyPr wrap="square">
            <a:spAutoFit/>
          </a:bodyPr>
          <a:lstStyle/>
          <a:p>
            <a:r>
              <a:rPr lang="de-DE" dirty="0"/>
              <a:t> </a:t>
            </a:r>
          </a:p>
        </p:txBody>
      </p:sp>
      <p:pic>
        <p:nvPicPr>
          <p:cNvPr id="2" name="Grafik 1">
            <a:extLst>
              <a:ext uri="{FF2B5EF4-FFF2-40B4-BE49-F238E27FC236}">
                <a16:creationId xmlns:a16="http://schemas.microsoft.com/office/drawing/2014/main" id="{F6B58BA3-B272-DB4E-355C-3B9CD117B6C1}"/>
              </a:ext>
            </a:extLst>
          </p:cNvPr>
          <p:cNvPicPr>
            <a:picLocks noChangeAspect="1"/>
          </p:cNvPicPr>
          <p:nvPr/>
        </p:nvPicPr>
        <p:blipFill>
          <a:blip r:embed="rId3"/>
          <a:stretch>
            <a:fillRect/>
          </a:stretch>
        </p:blipFill>
        <p:spPr>
          <a:xfrm>
            <a:off x="9385643" y="2355030"/>
            <a:ext cx="1887781" cy="1897542"/>
          </a:xfrm>
          <a:prstGeom prst="rect">
            <a:avLst/>
          </a:prstGeom>
        </p:spPr>
      </p:pic>
      <p:pic>
        <p:nvPicPr>
          <p:cNvPr id="5" name="Grafik 4">
            <a:extLst>
              <a:ext uri="{FF2B5EF4-FFF2-40B4-BE49-F238E27FC236}">
                <a16:creationId xmlns:a16="http://schemas.microsoft.com/office/drawing/2014/main" id="{DE2AA8D3-0ADD-97BB-94B6-C15203C119B7}"/>
              </a:ext>
            </a:extLst>
          </p:cNvPr>
          <p:cNvPicPr>
            <a:picLocks noChangeAspect="1"/>
          </p:cNvPicPr>
          <p:nvPr/>
        </p:nvPicPr>
        <p:blipFill>
          <a:blip r:embed="rId4"/>
          <a:stretch>
            <a:fillRect/>
          </a:stretch>
        </p:blipFill>
        <p:spPr>
          <a:xfrm>
            <a:off x="3431704" y="1215638"/>
            <a:ext cx="4121853" cy="4121853"/>
          </a:xfrm>
          <a:prstGeom prst="snip2Diag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A04CFE-CCEB-8BA9-3806-2BE79C1BF2C6}"/>
              </a:ext>
            </a:extLst>
          </p:cNvPr>
          <p:cNvSpPr>
            <a:spLocks noGrp="1"/>
          </p:cNvSpPr>
          <p:nvPr>
            <p:ph type="title"/>
          </p:nvPr>
        </p:nvSpPr>
        <p:spPr>
          <a:xfrm>
            <a:off x="529169" y="228600"/>
            <a:ext cx="8519159" cy="1143000"/>
          </a:xfrm>
        </p:spPr>
        <p:txBody>
          <a:bodyPr/>
          <a:lstStyle/>
          <a:p>
            <a:r>
              <a:rPr lang="de-DE" dirty="0"/>
              <a:t>Ergebnis der Biomasseausschreibung 1.4.2025</a:t>
            </a:r>
          </a:p>
        </p:txBody>
      </p:sp>
      <p:sp>
        <p:nvSpPr>
          <p:cNvPr id="6" name="Inhaltsplatzhalter 2">
            <a:extLst>
              <a:ext uri="{FF2B5EF4-FFF2-40B4-BE49-F238E27FC236}">
                <a16:creationId xmlns:a16="http://schemas.microsoft.com/office/drawing/2014/main" id="{ABE87247-7F5A-7E1F-2E31-62BD710042D2}"/>
              </a:ext>
            </a:extLst>
          </p:cNvPr>
          <p:cNvSpPr txBox="1">
            <a:spLocks/>
          </p:cNvSpPr>
          <p:nvPr/>
        </p:nvSpPr>
        <p:spPr>
          <a:xfrm>
            <a:off x="623392" y="1763216"/>
            <a:ext cx="10507910" cy="4474096"/>
          </a:xfrm>
          <a:prstGeom prst="rect">
            <a:avLst/>
          </a:prstGeom>
        </p:spPr>
        <p:txBody>
          <a:bodyPr>
            <a:normAutofit lnSpcReduction="10000"/>
          </a:bodyPr>
          <a:lstStyle>
            <a:lvl1pPr marL="0" indent="0" algn="l" rtl="0" eaLnBrk="0" fontAlgn="base" hangingPunct="0">
              <a:spcBef>
                <a:spcPct val="20000"/>
              </a:spcBef>
              <a:spcAft>
                <a:spcPct val="0"/>
              </a:spcAft>
              <a:buClr>
                <a:schemeClr val="accent2"/>
              </a:buClr>
              <a:buNone/>
              <a:defRPr sz="2000" b="1" i="0">
                <a:solidFill>
                  <a:srgbClr val="007FAC"/>
                </a:solidFill>
                <a:latin typeface="+mj-lt"/>
                <a:ea typeface="+mn-ea"/>
                <a:cs typeface="TradeGothic BoldTwo"/>
              </a:defRPr>
            </a:lvl1pPr>
            <a:lvl2pPr marL="742950" indent="-285750" algn="l" rtl="0" eaLnBrk="0" fontAlgn="base" hangingPunct="0">
              <a:spcBef>
                <a:spcPct val="20000"/>
              </a:spcBef>
              <a:spcAft>
                <a:spcPct val="0"/>
              </a:spcAft>
              <a:buClr>
                <a:schemeClr val="accent2"/>
              </a:buClr>
              <a:buFont typeface="Times" pitchFamily="1" charset="0"/>
              <a:buChar char="•"/>
              <a:defRPr lang="de-DE" sz="1600" b="0" dirty="0">
                <a:solidFill>
                  <a:schemeClr val="accent2"/>
                </a:solidFill>
                <a:latin typeface="Arial Narrow"/>
                <a:ea typeface="+mn-ea"/>
                <a:cs typeface="Arial Narrow"/>
              </a:defRPr>
            </a:lvl2pPr>
            <a:lvl3pPr marL="1143000" indent="-228600" algn="l" rtl="0" eaLnBrk="0" fontAlgn="base" hangingPunct="0">
              <a:spcBef>
                <a:spcPct val="20000"/>
              </a:spcBef>
              <a:spcAft>
                <a:spcPct val="0"/>
              </a:spcAft>
              <a:buFont typeface="Arial" pitchFamily="34" charset="0"/>
              <a:buChar char="•"/>
              <a:defRPr sz="1600">
                <a:solidFill>
                  <a:srgbClr val="004575"/>
                </a:solidFill>
                <a:latin typeface="Arial Narrow"/>
                <a:ea typeface="+mn-ea"/>
                <a:cs typeface="Arial Narrow"/>
              </a:defRPr>
            </a:lvl3pPr>
            <a:lvl4pPr marL="1600200" indent="-228600" algn="l" rtl="0" eaLnBrk="0" fontAlgn="base" hangingPunct="0">
              <a:spcBef>
                <a:spcPct val="20000"/>
              </a:spcBef>
              <a:spcAft>
                <a:spcPct val="0"/>
              </a:spcAft>
              <a:buClr>
                <a:schemeClr val="accent2"/>
              </a:buClr>
              <a:buChar char="–"/>
              <a:defRPr sz="2000">
                <a:solidFill>
                  <a:schemeClr val="accent2"/>
                </a:solidFill>
                <a:latin typeface="Arial Narrow"/>
                <a:ea typeface="+mn-ea"/>
                <a:cs typeface="Arial Narrow"/>
              </a:defRPr>
            </a:lvl4pPr>
            <a:lvl5pPr marL="2057400" indent="-228600" algn="l" rtl="0" eaLnBrk="0" fontAlgn="base" hangingPunct="0">
              <a:spcBef>
                <a:spcPct val="20000"/>
              </a:spcBef>
              <a:spcAft>
                <a:spcPct val="0"/>
              </a:spcAft>
              <a:buChar char="»"/>
              <a:defRPr sz="2000">
                <a:solidFill>
                  <a:schemeClr val="bg2"/>
                </a:solidFill>
                <a:latin typeface="Arial Narrow"/>
                <a:ea typeface="+mn-ea"/>
                <a:cs typeface="Arial Narrow"/>
              </a:defRPr>
            </a:lvl5pPr>
            <a:lvl6pPr marL="2514600" indent="-228600" algn="l" rtl="0" fontAlgn="base">
              <a:spcBef>
                <a:spcPct val="20000"/>
              </a:spcBef>
              <a:spcAft>
                <a:spcPct val="0"/>
              </a:spcAft>
              <a:buChar char="»"/>
              <a:defRPr>
                <a:solidFill>
                  <a:schemeClr val="bg2"/>
                </a:solidFill>
                <a:latin typeface="+mn-lt"/>
                <a:ea typeface="+mn-ea"/>
              </a:defRPr>
            </a:lvl6pPr>
            <a:lvl7pPr marL="2971800" indent="-228600" algn="l" rtl="0" fontAlgn="base">
              <a:spcBef>
                <a:spcPct val="20000"/>
              </a:spcBef>
              <a:spcAft>
                <a:spcPct val="0"/>
              </a:spcAft>
              <a:buChar char="»"/>
              <a:defRPr>
                <a:solidFill>
                  <a:schemeClr val="bg2"/>
                </a:solidFill>
                <a:latin typeface="+mn-lt"/>
                <a:ea typeface="+mn-ea"/>
              </a:defRPr>
            </a:lvl7pPr>
            <a:lvl8pPr marL="3429000" indent="-228600" algn="l" rtl="0" fontAlgn="base">
              <a:spcBef>
                <a:spcPct val="20000"/>
              </a:spcBef>
              <a:spcAft>
                <a:spcPct val="0"/>
              </a:spcAft>
              <a:buChar char="»"/>
              <a:defRPr>
                <a:solidFill>
                  <a:schemeClr val="bg2"/>
                </a:solidFill>
                <a:latin typeface="+mn-lt"/>
                <a:ea typeface="+mn-ea"/>
              </a:defRPr>
            </a:lvl8pPr>
            <a:lvl9pPr marL="3886200" indent="-228600" algn="l" rtl="0" fontAlgn="base">
              <a:spcBef>
                <a:spcPct val="20000"/>
              </a:spcBef>
              <a:spcAft>
                <a:spcPct val="0"/>
              </a:spcAft>
              <a:buChar char="»"/>
              <a:defRPr>
                <a:solidFill>
                  <a:schemeClr val="bg2"/>
                </a:solidFill>
                <a:latin typeface="+mn-lt"/>
                <a:ea typeface="+mn-ea"/>
              </a:defRPr>
            </a:lvl9pPr>
          </a:lstStyle>
          <a:p>
            <a:r>
              <a:rPr lang="de-DE" b="0" kern="0" dirty="0"/>
              <a:t>Veröffentlicht am 18. Juni 2025</a:t>
            </a:r>
          </a:p>
          <a:p>
            <a:r>
              <a:rPr lang="de-DE" b="0" kern="0" dirty="0"/>
              <a:t>Zuschlag für 244 Gebote (</a:t>
            </a:r>
            <a:r>
              <a:rPr lang="de-DE" kern="0" dirty="0"/>
              <a:t>MV: 3</a:t>
            </a:r>
            <a:r>
              <a:rPr lang="de-DE" b="0" kern="0" dirty="0"/>
              <a:t>) für Gebotsvolumen von 187 MW</a:t>
            </a:r>
          </a:p>
          <a:p>
            <a:endParaRPr lang="de-DE" b="0" kern="0" dirty="0"/>
          </a:p>
          <a:p>
            <a:r>
              <a:rPr lang="de-DE" b="0" kern="0" dirty="0"/>
              <a:t>Einreichungsvolumen: 543 MW - </a:t>
            </a:r>
            <a:r>
              <a:rPr lang="de-DE" kern="0" dirty="0">
                <a:solidFill>
                  <a:srgbClr val="FF0000"/>
                </a:solidFill>
              </a:rPr>
              <a:t>dreifache Überzeichnung!!!</a:t>
            </a:r>
          </a:p>
          <a:p>
            <a:endParaRPr lang="de-DE" b="0" kern="0" dirty="0">
              <a:solidFill>
                <a:srgbClr val="A8C20A"/>
              </a:solidFill>
            </a:endParaRPr>
          </a:p>
          <a:p>
            <a:r>
              <a:rPr lang="de-DE" b="0" kern="0" dirty="0"/>
              <a:t>niedrigster Gebotswert:12,34 ct/kWh</a:t>
            </a:r>
          </a:p>
          <a:p>
            <a:r>
              <a:rPr lang="de-DE" b="0" kern="0" dirty="0"/>
              <a:t>höchster Gebotswert: 17,19 ct/kWh</a:t>
            </a:r>
          </a:p>
          <a:p>
            <a:r>
              <a:rPr lang="de-DE" b="0" kern="0" dirty="0"/>
              <a:t>durchschnittlicher, mengengewichteter Zuschlagswert: 16,53 ct/kWh</a:t>
            </a:r>
          </a:p>
          <a:p>
            <a:r>
              <a:rPr lang="de-DE" sz="1000" b="0" kern="0" dirty="0"/>
              <a:t>Quelle: </a:t>
            </a:r>
            <a:r>
              <a:rPr lang="de-DE" sz="1000" b="0" kern="0" dirty="0">
                <a:hlinkClick r:id="rId2"/>
              </a:rPr>
              <a:t>https://www.bundesnetzagentur.de/DE/Fachthemen/ElektrizitaetundGas/Ausschreibungen/Biomasse/GtApr2025/artikel.html</a:t>
            </a:r>
            <a:endParaRPr lang="de-DE" sz="1000" b="0" kern="0" dirty="0"/>
          </a:p>
          <a:p>
            <a:endParaRPr lang="de-DE" sz="1000" b="0" kern="0" dirty="0"/>
          </a:p>
          <a:p>
            <a:endParaRPr lang="de-DE" sz="1000" b="0" kern="0" dirty="0"/>
          </a:p>
          <a:p>
            <a:endParaRPr lang="de-DE" sz="1000" b="0" kern="0" dirty="0"/>
          </a:p>
          <a:p>
            <a:endParaRPr lang="de-DE" sz="1000" b="0" kern="0" dirty="0"/>
          </a:p>
          <a:p>
            <a:pPr algn="ctr"/>
            <a:r>
              <a:rPr lang="de-DE" sz="2400" kern="0" dirty="0"/>
              <a:t>Biomassepaket bis Oktober genehmigen!</a:t>
            </a:r>
          </a:p>
          <a:p>
            <a:pPr algn="ctr"/>
            <a:r>
              <a:rPr lang="de-DE" sz="2400" kern="0" dirty="0"/>
              <a:t>EEG schnellstmöglich anpassen!</a:t>
            </a:r>
          </a:p>
        </p:txBody>
      </p:sp>
      <p:sp>
        <p:nvSpPr>
          <p:cNvPr id="5" name="Fußzeilenplatzhalter 4">
            <a:extLst>
              <a:ext uri="{FF2B5EF4-FFF2-40B4-BE49-F238E27FC236}">
                <a16:creationId xmlns:a16="http://schemas.microsoft.com/office/drawing/2014/main" id="{0D17EFDC-4D89-A124-43F6-15D179AB2F84}"/>
              </a:ext>
            </a:extLst>
          </p:cNvPr>
          <p:cNvSpPr>
            <a:spLocks noGrp="1"/>
          </p:cNvSpPr>
          <p:nvPr>
            <p:ph type="ftr" sz="quarter" idx="12"/>
          </p:nvPr>
        </p:nvSpPr>
        <p:spPr/>
        <p:txBody>
          <a:bodyPr/>
          <a:lstStyle/>
          <a:p>
            <a:pPr>
              <a:defRPr/>
            </a:pPr>
            <a:endParaRPr lang="de-DE" dirty="0"/>
          </a:p>
        </p:txBody>
      </p:sp>
    </p:spTree>
    <p:extLst>
      <p:ext uri="{BB962C8B-B14F-4D97-AF65-F5344CB8AC3E}">
        <p14:creationId xmlns:p14="http://schemas.microsoft.com/office/powerpoint/2010/main" val="1130086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2"/>
          <a:stretch>
            <a:fillRect/>
          </a:stretch>
        </p:blipFill>
        <p:spPr>
          <a:xfrm>
            <a:off x="6023992" y="3326164"/>
            <a:ext cx="3775657" cy="3431234"/>
          </a:xfrm>
          <a:prstGeom prst="rect">
            <a:avLst/>
          </a:prstGeom>
          <a:ln w="31750">
            <a:solidFill>
              <a:schemeClr val="accent1"/>
            </a:solidFill>
          </a:ln>
        </p:spPr>
      </p:pic>
      <p:sp>
        <p:nvSpPr>
          <p:cNvPr id="4" name="Titel 3"/>
          <p:cNvSpPr>
            <a:spLocks noGrp="1"/>
          </p:cNvSpPr>
          <p:nvPr>
            <p:ph type="title"/>
          </p:nvPr>
        </p:nvSpPr>
        <p:spPr>
          <a:xfrm>
            <a:off x="529169" y="228600"/>
            <a:ext cx="7871089" cy="868142"/>
          </a:xfrm>
        </p:spPr>
        <p:txBody>
          <a:bodyPr/>
          <a:lstStyle/>
          <a:p>
            <a:r>
              <a:rPr lang="de-DE" dirty="0"/>
              <a:t>Politik interessiert sich wieder für Biogas</a:t>
            </a:r>
          </a:p>
        </p:txBody>
      </p:sp>
      <p:pic>
        <p:nvPicPr>
          <p:cNvPr id="7" name="Grafik 6"/>
          <p:cNvPicPr>
            <a:picLocks noChangeAspect="1"/>
          </p:cNvPicPr>
          <p:nvPr/>
        </p:nvPicPr>
        <p:blipFill>
          <a:blip r:embed="rId3"/>
          <a:stretch>
            <a:fillRect/>
          </a:stretch>
        </p:blipFill>
        <p:spPr>
          <a:xfrm>
            <a:off x="117654" y="2427734"/>
            <a:ext cx="4596372" cy="4161259"/>
          </a:xfrm>
          <a:prstGeom prst="rect">
            <a:avLst/>
          </a:prstGeom>
          <a:ln w="31750">
            <a:solidFill>
              <a:schemeClr val="accent1"/>
            </a:solidFill>
          </a:ln>
        </p:spPr>
      </p:pic>
      <p:pic>
        <p:nvPicPr>
          <p:cNvPr id="8" name="Grafik 7"/>
          <p:cNvPicPr>
            <a:picLocks noChangeAspect="1"/>
          </p:cNvPicPr>
          <p:nvPr/>
        </p:nvPicPr>
        <p:blipFill>
          <a:blip r:embed="rId4"/>
          <a:stretch>
            <a:fillRect/>
          </a:stretch>
        </p:blipFill>
        <p:spPr>
          <a:xfrm>
            <a:off x="2079005" y="1087968"/>
            <a:ext cx="2635021" cy="2753963"/>
          </a:xfrm>
          <a:prstGeom prst="rect">
            <a:avLst/>
          </a:prstGeom>
          <a:ln w="31750">
            <a:solidFill>
              <a:schemeClr val="accent1"/>
            </a:solidFill>
          </a:ln>
        </p:spPr>
      </p:pic>
      <p:pic>
        <p:nvPicPr>
          <p:cNvPr id="5" name="Grafik 4"/>
          <p:cNvPicPr>
            <a:picLocks noChangeAspect="1"/>
          </p:cNvPicPr>
          <p:nvPr/>
        </p:nvPicPr>
        <p:blipFill>
          <a:blip r:embed="rId5"/>
          <a:stretch>
            <a:fillRect/>
          </a:stretch>
        </p:blipFill>
        <p:spPr>
          <a:xfrm>
            <a:off x="2823745" y="3645024"/>
            <a:ext cx="3281936" cy="3018259"/>
          </a:xfrm>
          <a:prstGeom prst="rect">
            <a:avLst/>
          </a:prstGeom>
          <a:ln w="31750">
            <a:solidFill>
              <a:schemeClr val="accent1"/>
            </a:solidFill>
          </a:ln>
        </p:spPr>
      </p:pic>
      <p:pic>
        <p:nvPicPr>
          <p:cNvPr id="6" name="Grafik 5"/>
          <p:cNvPicPr>
            <a:picLocks noChangeAspect="1"/>
          </p:cNvPicPr>
          <p:nvPr/>
        </p:nvPicPr>
        <p:blipFill>
          <a:blip r:embed="rId6"/>
          <a:stretch>
            <a:fillRect/>
          </a:stretch>
        </p:blipFill>
        <p:spPr>
          <a:xfrm>
            <a:off x="4953942" y="1096742"/>
            <a:ext cx="4310410" cy="3713584"/>
          </a:xfrm>
          <a:prstGeom prst="rect">
            <a:avLst/>
          </a:prstGeom>
          <a:ln w="31750">
            <a:solidFill>
              <a:schemeClr val="accent1"/>
            </a:solidFill>
          </a:ln>
        </p:spPr>
      </p:pic>
      <p:pic>
        <p:nvPicPr>
          <p:cNvPr id="10" name="Grafik 9"/>
          <p:cNvPicPr>
            <a:picLocks noChangeAspect="1"/>
          </p:cNvPicPr>
          <p:nvPr/>
        </p:nvPicPr>
        <p:blipFill>
          <a:blip r:embed="rId7"/>
          <a:stretch>
            <a:fillRect/>
          </a:stretch>
        </p:blipFill>
        <p:spPr>
          <a:xfrm>
            <a:off x="8164360" y="1241232"/>
            <a:ext cx="3260232" cy="3398165"/>
          </a:xfrm>
          <a:prstGeom prst="rect">
            <a:avLst/>
          </a:prstGeom>
          <a:ln w="31750">
            <a:solidFill>
              <a:schemeClr val="accent1"/>
            </a:solidFill>
          </a:ln>
        </p:spPr>
      </p:pic>
      <p:pic>
        <p:nvPicPr>
          <p:cNvPr id="11" name="Grafik 10"/>
          <p:cNvPicPr>
            <a:picLocks noChangeAspect="1"/>
          </p:cNvPicPr>
          <p:nvPr/>
        </p:nvPicPr>
        <p:blipFill>
          <a:blip r:embed="rId8"/>
          <a:stretch>
            <a:fillRect/>
          </a:stretch>
        </p:blipFill>
        <p:spPr>
          <a:xfrm>
            <a:off x="8085015" y="5445597"/>
            <a:ext cx="1288880" cy="1278732"/>
          </a:xfrm>
          <a:prstGeom prst="rect">
            <a:avLst/>
          </a:prstGeom>
        </p:spPr>
      </p:pic>
      <p:pic>
        <p:nvPicPr>
          <p:cNvPr id="12" name="Grafik 11"/>
          <p:cNvPicPr>
            <a:picLocks noChangeAspect="1"/>
          </p:cNvPicPr>
          <p:nvPr/>
        </p:nvPicPr>
        <p:blipFill>
          <a:blip r:embed="rId9"/>
          <a:stretch>
            <a:fillRect/>
          </a:stretch>
        </p:blipFill>
        <p:spPr>
          <a:xfrm>
            <a:off x="9972877" y="4077072"/>
            <a:ext cx="1708120" cy="2664296"/>
          </a:xfrm>
          <a:prstGeom prst="rect">
            <a:avLst/>
          </a:prstGeom>
          <a:ln w="31750">
            <a:solidFill>
              <a:schemeClr val="accent1"/>
            </a:solidFill>
          </a:ln>
        </p:spPr>
      </p:pic>
      <p:sp>
        <p:nvSpPr>
          <p:cNvPr id="13" name="Fußzeilenplatzhalter 12">
            <a:extLst>
              <a:ext uri="{FF2B5EF4-FFF2-40B4-BE49-F238E27FC236}">
                <a16:creationId xmlns:a16="http://schemas.microsoft.com/office/drawing/2014/main" id="{469DFB2E-F88A-E9F8-91B7-95190C10CB16}"/>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3212732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CD9CB023-E3CD-BBE3-D69C-CC43073D0EFE}"/>
              </a:ext>
            </a:extLst>
          </p:cNvPr>
          <p:cNvSpPr>
            <a:spLocks noGrp="1"/>
          </p:cNvSpPr>
          <p:nvPr>
            <p:ph type="body" sz="quarter" idx="13"/>
          </p:nvPr>
        </p:nvSpPr>
        <p:spPr>
          <a:xfrm>
            <a:off x="5735960" y="1556792"/>
            <a:ext cx="5971326" cy="4690256"/>
          </a:xfrm>
        </p:spPr>
        <p:txBody>
          <a:bodyPr/>
          <a:lstStyle/>
          <a:p>
            <a:r>
              <a:rPr lang="de-DE" b="1" dirty="0"/>
              <a:t>November 2024: „Biogas Task Force MV“ bei Minister Backhaus, Presse, </a:t>
            </a:r>
            <a:r>
              <a:rPr lang="de-DE" b="1" dirty="0" err="1"/>
              <a:t>MeLa</a:t>
            </a:r>
            <a:r>
              <a:rPr lang="de-DE" b="1" dirty="0"/>
              <a:t> 2024</a:t>
            </a:r>
          </a:p>
          <a:p>
            <a:endParaRPr lang="de-DE" dirty="0"/>
          </a:p>
          <a:p>
            <a:r>
              <a:rPr lang="de-DE" dirty="0"/>
              <a:t>EE-Branchentag Dresden März 2025:</a:t>
            </a:r>
          </a:p>
          <a:p>
            <a:pPr marL="0" indent="0">
              <a:buNone/>
            </a:pPr>
            <a:r>
              <a:rPr lang="de-DE" dirty="0"/>
              <a:t>    MP Michael Kretschmer und Minister Prof. Dr.</a:t>
            </a:r>
          </a:p>
          <a:p>
            <a:pPr marL="0" indent="0">
              <a:buNone/>
            </a:pPr>
            <a:r>
              <a:rPr lang="de-DE" dirty="0"/>
              <a:t>    Armin Willingmann</a:t>
            </a:r>
          </a:p>
          <a:p>
            <a:endParaRPr lang="de-DE" dirty="0"/>
          </a:p>
          <a:p>
            <a:r>
              <a:rPr lang="de-DE" dirty="0"/>
              <a:t>März Agrarminister-Konferenz und Mai Energieminister-Konferenz !!!</a:t>
            </a:r>
          </a:p>
          <a:p>
            <a:endParaRPr lang="de-DE" dirty="0"/>
          </a:p>
          <a:p>
            <a:r>
              <a:rPr lang="de-DE" dirty="0"/>
              <a:t>Willingmann: Veranstaltung am 18. Juni "Biogas als Lösungsbaustein für die nächste Etappe der Energiewende„</a:t>
            </a:r>
          </a:p>
          <a:p>
            <a:endParaRPr lang="de-DE" dirty="0"/>
          </a:p>
        </p:txBody>
      </p:sp>
      <p:sp>
        <p:nvSpPr>
          <p:cNvPr id="5" name="Titel 4">
            <a:extLst>
              <a:ext uri="{FF2B5EF4-FFF2-40B4-BE49-F238E27FC236}">
                <a16:creationId xmlns:a16="http://schemas.microsoft.com/office/drawing/2014/main" id="{D114B42E-C68B-3BD6-0FC1-F656A30C583C}"/>
              </a:ext>
            </a:extLst>
          </p:cNvPr>
          <p:cNvSpPr>
            <a:spLocks noGrp="1"/>
          </p:cNvSpPr>
          <p:nvPr>
            <p:ph type="title"/>
          </p:nvPr>
        </p:nvSpPr>
        <p:spPr/>
        <p:txBody>
          <a:bodyPr/>
          <a:lstStyle/>
          <a:p>
            <a:r>
              <a:rPr lang="de-DE" dirty="0"/>
              <a:t>Bundesländer pro Biogas</a:t>
            </a:r>
          </a:p>
        </p:txBody>
      </p:sp>
      <p:pic>
        <p:nvPicPr>
          <p:cNvPr id="7" name="Grafik 6">
            <a:extLst>
              <a:ext uri="{FF2B5EF4-FFF2-40B4-BE49-F238E27FC236}">
                <a16:creationId xmlns:a16="http://schemas.microsoft.com/office/drawing/2014/main" id="{21A96787-257B-57BB-9623-95F49D1125D5}"/>
              </a:ext>
            </a:extLst>
          </p:cNvPr>
          <p:cNvPicPr>
            <a:picLocks noChangeAspect="1"/>
          </p:cNvPicPr>
          <p:nvPr/>
        </p:nvPicPr>
        <p:blipFill>
          <a:blip r:embed="rId2"/>
          <a:stretch>
            <a:fillRect/>
          </a:stretch>
        </p:blipFill>
        <p:spPr>
          <a:xfrm>
            <a:off x="335360" y="1672751"/>
            <a:ext cx="5116611" cy="4574297"/>
          </a:xfrm>
          <a:prstGeom prst="rect">
            <a:avLst/>
          </a:prstGeom>
        </p:spPr>
      </p:pic>
      <p:sp>
        <p:nvSpPr>
          <p:cNvPr id="6" name="Fußzeilenplatzhalter 5">
            <a:extLst>
              <a:ext uri="{FF2B5EF4-FFF2-40B4-BE49-F238E27FC236}">
                <a16:creationId xmlns:a16="http://schemas.microsoft.com/office/drawing/2014/main" id="{5FCC7997-5D58-86F8-C328-B8E29EEEAAEC}"/>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196316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B9065B5-F9DB-F3E1-CDF5-6C8F9659CCF1}"/>
              </a:ext>
            </a:extLst>
          </p:cNvPr>
          <p:cNvSpPr>
            <a:spLocks noGrp="1"/>
          </p:cNvSpPr>
          <p:nvPr>
            <p:ph type="body" sz="quarter" idx="13"/>
          </p:nvPr>
        </p:nvSpPr>
        <p:spPr/>
        <p:txBody>
          <a:bodyPr/>
          <a:lstStyle/>
          <a:p>
            <a:pPr marL="0" indent="0">
              <a:buNone/>
            </a:pPr>
            <a:r>
              <a:rPr lang="de-DE" b="1" u="sng" dirty="0"/>
              <a:t>Zahlreiche positive Signale für Biogas:</a:t>
            </a:r>
          </a:p>
          <a:p>
            <a:r>
              <a:rPr lang="de-DE" dirty="0"/>
              <a:t>Bekenntnis zur Bioenergie in allen Bereichen: „Bioenergie spielt bei Wärme, Verkehr und </a:t>
            </a:r>
            <a:r>
              <a:rPr lang="de-DE" b="1" dirty="0">
                <a:solidFill>
                  <a:schemeClr val="accent5"/>
                </a:solidFill>
              </a:rPr>
              <a:t>steuerbarer</a:t>
            </a:r>
            <a:r>
              <a:rPr lang="de-DE" dirty="0"/>
              <a:t> Stromerzeugung eine wichtige Rolle.“</a:t>
            </a:r>
          </a:p>
          <a:p>
            <a:r>
              <a:rPr lang="de-DE" dirty="0"/>
              <a:t>Ankündigung zum Ausbau der Bioenergie in der Stromerzeugung mit einem „gesicherter Investitionsrahmen“</a:t>
            </a:r>
          </a:p>
          <a:p>
            <a:r>
              <a:rPr lang="de-DE" dirty="0"/>
              <a:t>„Wir wollen das </a:t>
            </a:r>
            <a:r>
              <a:rPr lang="de-DE" b="1" dirty="0">
                <a:solidFill>
                  <a:schemeClr val="accent5"/>
                </a:solidFill>
              </a:rPr>
              <a:t>Flexibilitäts</a:t>
            </a:r>
            <a:r>
              <a:rPr lang="de-DE" dirty="0"/>
              <a:t>potenzial der Biomasse konsequent heben“</a:t>
            </a:r>
          </a:p>
          <a:p>
            <a:r>
              <a:rPr lang="de-DE" dirty="0"/>
              <a:t>Ankündigung einer „Zukunft für Biogasanlagen“, insbesondere auch für kleine und wärmegeführte Anlagen sowie Anreize zur </a:t>
            </a:r>
            <a:r>
              <a:rPr lang="de-DE" b="1" dirty="0">
                <a:solidFill>
                  <a:schemeClr val="accent5"/>
                </a:solidFill>
              </a:rPr>
              <a:t>Flexibilisierung</a:t>
            </a:r>
          </a:p>
          <a:p>
            <a:endParaRPr lang="de-DE" dirty="0"/>
          </a:p>
          <a:p>
            <a:r>
              <a:rPr lang="de-DE" dirty="0"/>
              <a:t>Anhebung der THG-Minderungsquote &amp; Betrugsprävention </a:t>
            </a:r>
          </a:p>
          <a:p>
            <a:endParaRPr lang="de-DE" dirty="0"/>
          </a:p>
          <a:p>
            <a:r>
              <a:rPr lang="de-DE" dirty="0"/>
              <a:t>Prüfung einer Grüngasquote</a:t>
            </a:r>
          </a:p>
          <a:p>
            <a:endParaRPr lang="de-DE" dirty="0"/>
          </a:p>
          <a:p>
            <a:pPr marL="0" indent="0">
              <a:buNone/>
            </a:pPr>
            <a:endParaRPr lang="de-DE" dirty="0"/>
          </a:p>
          <a:p>
            <a:endParaRPr lang="de-DE" dirty="0"/>
          </a:p>
          <a:p>
            <a:endParaRPr lang="de-DE" dirty="0"/>
          </a:p>
          <a:p>
            <a:endParaRPr lang="de-DE" dirty="0"/>
          </a:p>
          <a:p>
            <a:endParaRPr lang="de-DE" dirty="0"/>
          </a:p>
          <a:p>
            <a:endParaRPr lang="de-DE" dirty="0"/>
          </a:p>
        </p:txBody>
      </p:sp>
      <p:sp>
        <p:nvSpPr>
          <p:cNvPr id="5" name="Titel 4">
            <a:extLst>
              <a:ext uri="{FF2B5EF4-FFF2-40B4-BE49-F238E27FC236}">
                <a16:creationId xmlns:a16="http://schemas.microsoft.com/office/drawing/2014/main" id="{3628036D-821A-057E-C479-9335432D3E2E}"/>
              </a:ext>
            </a:extLst>
          </p:cNvPr>
          <p:cNvSpPr>
            <a:spLocks noGrp="1"/>
          </p:cNvSpPr>
          <p:nvPr>
            <p:ph type="title"/>
          </p:nvPr>
        </p:nvSpPr>
        <p:spPr/>
        <p:txBody>
          <a:bodyPr/>
          <a:lstStyle/>
          <a:p>
            <a:r>
              <a:rPr lang="de-DE" dirty="0"/>
              <a:t>Inhalte aus den </a:t>
            </a:r>
            <a:r>
              <a:rPr lang="de-DE" dirty="0" err="1"/>
              <a:t>KoaV</a:t>
            </a:r>
            <a:endParaRPr lang="de-DE" dirty="0"/>
          </a:p>
        </p:txBody>
      </p:sp>
      <p:pic>
        <p:nvPicPr>
          <p:cNvPr id="1026" name="Picture 2" descr="Start heute: Wie laufen die schwarz-roten Koalitionsgespräche? | BR24">
            <a:extLst>
              <a:ext uri="{FF2B5EF4-FFF2-40B4-BE49-F238E27FC236}">
                <a16:creationId xmlns:a16="http://schemas.microsoft.com/office/drawing/2014/main" id="{80B3F27E-F940-7222-3B33-E61481EBEC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30065" y="4153408"/>
            <a:ext cx="3471814" cy="1944216"/>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Datumsplatzhalter 1">
            <a:extLst>
              <a:ext uri="{FF2B5EF4-FFF2-40B4-BE49-F238E27FC236}">
                <a16:creationId xmlns:a16="http://schemas.microsoft.com/office/drawing/2014/main" id="{354C5418-9647-60DB-81C2-68BB15470DE4}"/>
              </a:ext>
            </a:extLst>
          </p:cNvPr>
          <p:cNvSpPr txBox="1">
            <a:spLocks/>
          </p:cNvSpPr>
          <p:nvPr/>
        </p:nvSpPr>
        <p:spPr bwMode="auto">
          <a:xfrm>
            <a:off x="8367741" y="6140152"/>
            <a:ext cx="3344834" cy="4892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algn="l" rtl="0" eaLnBrk="0" fontAlgn="base" hangingPunct="0">
              <a:spcBef>
                <a:spcPct val="0"/>
              </a:spcBef>
              <a:spcAft>
                <a:spcPct val="0"/>
              </a:spcAft>
              <a:defRPr sz="900" kern="1200">
                <a:solidFill>
                  <a:srgbClr val="0082B0"/>
                </a:solidFill>
                <a:latin typeface="Arial" panose="020B0604020202020204" pitchFamily="34" charset="0"/>
                <a:ea typeface="ＭＳ Ｐゴシック" pitchFamily="1" charset="-128"/>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a:lstStyle>
          <a:p>
            <a:pPr>
              <a:defRPr/>
            </a:pPr>
            <a:r>
              <a:rPr lang="de-DE" sz="800" dirty="0"/>
              <a:t>Quelle: BR24 2025; </a:t>
            </a:r>
            <a:r>
              <a:rPr lang="de-DE" sz="800" dirty="0">
                <a:hlinkClick r:id="rId3"/>
              </a:rPr>
              <a:t>https://www.br.de/nachrichten/deutschland-welt/union-und-spd-wie-laufen-die-koalitionsverhandlungen-ein-ueberblick,UfFP5I3</a:t>
            </a:r>
            <a:endParaRPr lang="de-DE" sz="800" dirty="0"/>
          </a:p>
          <a:p>
            <a:pPr>
              <a:defRPr/>
            </a:pPr>
            <a:r>
              <a:rPr lang="de-DE" sz="800" dirty="0"/>
              <a:t>: </a:t>
            </a:r>
          </a:p>
        </p:txBody>
      </p:sp>
      <p:sp>
        <p:nvSpPr>
          <p:cNvPr id="7" name="Fußzeilenplatzhalter 6">
            <a:extLst>
              <a:ext uri="{FF2B5EF4-FFF2-40B4-BE49-F238E27FC236}">
                <a16:creationId xmlns:a16="http://schemas.microsoft.com/office/drawing/2014/main" id="{2BCDB5E3-9EDA-CBC2-95F6-E9E76A9A61CA}"/>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2756318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DE263BD-774A-7AA8-8F9F-90E7595CFC0F}"/>
              </a:ext>
            </a:extLst>
          </p:cNvPr>
          <p:cNvSpPr>
            <a:spLocks noGrp="1"/>
          </p:cNvSpPr>
          <p:nvPr>
            <p:ph type="body" sz="quarter" idx="13"/>
          </p:nvPr>
        </p:nvSpPr>
        <p:spPr/>
        <p:txBody>
          <a:bodyPr/>
          <a:lstStyle/>
          <a:p>
            <a:r>
              <a:rPr lang="de-DE" dirty="0"/>
              <a:t>Kompromiss ist deutliche Verbesserung </a:t>
            </a:r>
            <a:r>
              <a:rPr lang="de-DE" dirty="0" err="1"/>
              <a:t>ggü</a:t>
            </a:r>
            <a:r>
              <a:rPr lang="de-DE" dirty="0"/>
              <a:t>. Entwürfen; Mitwirkung der Union entscheidend</a:t>
            </a:r>
          </a:p>
          <a:p>
            <a:r>
              <a:rPr lang="de-DE" dirty="0"/>
              <a:t>Politik mobilisiert ca. 6,8 Mrd. Euro zusätzlich </a:t>
            </a:r>
            <a:r>
              <a:rPr lang="de-DE" dirty="0" err="1"/>
              <a:t>ggü</a:t>
            </a:r>
            <a:r>
              <a:rPr lang="de-DE" dirty="0"/>
              <a:t>. EEG 2023</a:t>
            </a:r>
          </a:p>
          <a:p>
            <a:pPr marL="0" indent="0">
              <a:buNone/>
            </a:pPr>
            <a:r>
              <a:rPr lang="de-DE" b="1" dirty="0">
                <a:solidFill>
                  <a:schemeClr val="accent3"/>
                </a:solidFill>
                <a:sym typeface="Wingdings" panose="05000000000000000000" pitchFamily="2" charset="2"/>
              </a:rPr>
              <a:t> </a:t>
            </a:r>
            <a:r>
              <a:rPr lang="de-DE" b="1" dirty="0">
                <a:solidFill>
                  <a:schemeClr val="accent3"/>
                </a:solidFill>
              </a:rPr>
              <a:t>Klares Signal: Biogas-Verstromung ist politisch gewollt, aber nur flexibel!</a:t>
            </a:r>
          </a:p>
          <a:p>
            <a:pPr marL="0" indent="0">
              <a:buNone/>
            </a:pPr>
            <a:endParaRPr lang="de-DE" b="1" dirty="0">
              <a:solidFill>
                <a:schemeClr val="accent3"/>
              </a:solidFill>
            </a:endParaRPr>
          </a:p>
          <a:p>
            <a:pPr marL="0" indent="0">
              <a:buNone/>
            </a:pPr>
            <a:r>
              <a:rPr lang="de-DE" dirty="0">
                <a:solidFill>
                  <a:schemeClr val="accent1"/>
                </a:solidFill>
              </a:rPr>
              <a:t>Kritische Punkte bleiben insb.: </a:t>
            </a:r>
          </a:p>
          <a:p>
            <a:r>
              <a:rPr lang="de-DE" dirty="0">
                <a:solidFill>
                  <a:schemeClr val="accent1"/>
                </a:solidFill>
              </a:rPr>
              <a:t>Überbauungsanforderungen als Begrenzung der jährlichen Betriebsstunden </a:t>
            </a:r>
          </a:p>
          <a:p>
            <a:r>
              <a:rPr lang="de-DE" dirty="0">
                <a:solidFill>
                  <a:schemeClr val="accent1"/>
                </a:solidFill>
              </a:rPr>
              <a:t>Fehlender Transformationspfad für Anlagen, die jetzt teilnehmen müssen (2005er/2006er) </a:t>
            </a:r>
          </a:p>
          <a:p>
            <a:r>
              <a:rPr lang="de-DE" dirty="0">
                <a:solidFill>
                  <a:schemeClr val="accent1"/>
                </a:solidFill>
              </a:rPr>
              <a:t>Verschärfung „Maisdeckel“  </a:t>
            </a:r>
          </a:p>
          <a:p>
            <a:pPr marL="0" indent="0">
              <a:buNone/>
            </a:pPr>
            <a:endParaRPr lang="de-DE" dirty="0">
              <a:solidFill>
                <a:schemeClr val="accent1"/>
              </a:solidFill>
            </a:endParaRPr>
          </a:p>
          <a:p>
            <a:r>
              <a:rPr lang="de-DE" dirty="0">
                <a:solidFill>
                  <a:schemeClr val="accent1"/>
                </a:solidFill>
              </a:rPr>
              <a:t>Unterstützung durch die Union und den Koalitionsvertrag</a:t>
            </a:r>
          </a:p>
          <a:p>
            <a:r>
              <a:rPr lang="de-DE" dirty="0">
                <a:solidFill>
                  <a:schemeClr val="accent1"/>
                </a:solidFill>
              </a:rPr>
              <a:t>Rückendeckung der Länder (AMK, </a:t>
            </a:r>
            <a:r>
              <a:rPr lang="de-DE" dirty="0" err="1">
                <a:solidFill>
                  <a:schemeClr val="accent1"/>
                </a:solidFill>
              </a:rPr>
              <a:t>EnMK</a:t>
            </a:r>
            <a:r>
              <a:rPr lang="de-DE" dirty="0">
                <a:solidFill>
                  <a:schemeClr val="accent1"/>
                </a:solidFill>
              </a:rPr>
              <a:t>)</a:t>
            </a:r>
          </a:p>
          <a:p>
            <a:pPr marL="0" indent="0">
              <a:buNone/>
            </a:pPr>
            <a:endParaRPr lang="de-DE" b="1" dirty="0">
              <a:solidFill>
                <a:schemeClr val="accent3"/>
              </a:solidFill>
            </a:endParaRPr>
          </a:p>
          <a:p>
            <a:endParaRPr lang="de-DE" dirty="0"/>
          </a:p>
        </p:txBody>
      </p:sp>
      <p:sp>
        <p:nvSpPr>
          <p:cNvPr id="5" name="Titel 4">
            <a:extLst>
              <a:ext uri="{FF2B5EF4-FFF2-40B4-BE49-F238E27FC236}">
                <a16:creationId xmlns:a16="http://schemas.microsoft.com/office/drawing/2014/main" id="{FF3C783B-A720-8D9C-D7B5-E06FC40A480E}"/>
              </a:ext>
            </a:extLst>
          </p:cNvPr>
          <p:cNvSpPr>
            <a:spLocks noGrp="1"/>
          </p:cNvSpPr>
          <p:nvPr>
            <p:ph type="title"/>
          </p:nvPr>
        </p:nvSpPr>
        <p:spPr/>
        <p:txBody>
          <a:bodyPr/>
          <a:lstStyle/>
          <a:p>
            <a:r>
              <a:rPr lang="de-DE" dirty="0"/>
              <a:t>Biomassepaket 02/25 mit Licht und Schatten</a:t>
            </a:r>
          </a:p>
        </p:txBody>
      </p:sp>
      <p:pic>
        <p:nvPicPr>
          <p:cNvPr id="6" name="Grafik 5">
            <a:extLst>
              <a:ext uri="{FF2B5EF4-FFF2-40B4-BE49-F238E27FC236}">
                <a16:creationId xmlns:a16="http://schemas.microsoft.com/office/drawing/2014/main" id="{B00DF50D-5F9D-7126-991D-433F333C56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6160" y="4240800"/>
            <a:ext cx="2823237" cy="2160000"/>
          </a:xfrm>
          <a:prstGeom prst="roundRect">
            <a:avLst/>
          </a:prstGeom>
          <a:ln>
            <a:noFill/>
          </a:ln>
          <a:effectLst>
            <a:outerShdw blurRad="292100" dist="139700" dir="2700000" algn="tl" rotWithShape="0">
              <a:srgbClr val="333333">
                <a:alpha val="65000"/>
              </a:srgbClr>
            </a:outerShdw>
          </a:effectLst>
        </p:spPr>
      </p:pic>
      <p:sp>
        <p:nvSpPr>
          <p:cNvPr id="7" name="Fußzeilenplatzhalter 6">
            <a:extLst>
              <a:ext uri="{FF2B5EF4-FFF2-40B4-BE49-F238E27FC236}">
                <a16:creationId xmlns:a16="http://schemas.microsoft.com/office/drawing/2014/main" id="{2CD24628-CFF8-43A9-F7C4-D8EE09259A38}"/>
              </a:ext>
            </a:extLst>
          </p:cNvPr>
          <p:cNvSpPr>
            <a:spLocks noGrp="1"/>
          </p:cNvSpPr>
          <p:nvPr>
            <p:ph type="ftr" sz="quarter" idx="11"/>
          </p:nvPr>
        </p:nvSpPr>
        <p:spPr/>
        <p:txBody>
          <a:bodyPr/>
          <a:lstStyle/>
          <a:p>
            <a:pPr>
              <a:defRPr/>
            </a:pPr>
            <a:endParaRPr lang="de-DE" dirty="0"/>
          </a:p>
        </p:txBody>
      </p:sp>
    </p:spTree>
    <p:extLst>
      <p:ext uri="{BB962C8B-B14F-4D97-AF65-F5344CB8AC3E}">
        <p14:creationId xmlns:p14="http://schemas.microsoft.com/office/powerpoint/2010/main" val="2811437689"/>
      </p:ext>
    </p:extLst>
  </p:cSld>
  <p:clrMapOvr>
    <a:masterClrMapping/>
  </p:clrMapOvr>
</p:sld>
</file>

<file path=ppt/theme/theme1.xml><?xml version="1.0" encoding="utf-8"?>
<a:theme xmlns:a="http://schemas.openxmlformats.org/drawingml/2006/main" name="Leere Präsentation">
  <a:themeElements>
    <a:clrScheme name="FvB">
      <a:dk1>
        <a:sysClr val="windowText" lastClr="000000"/>
      </a:dk1>
      <a:lt1>
        <a:sysClr val="window" lastClr="FFFFFF"/>
      </a:lt1>
      <a:dk2>
        <a:srgbClr val="003399"/>
      </a:dk2>
      <a:lt2>
        <a:srgbClr val="F8F8F8"/>
      </a:lt2>
      <a:accent1>
        <a:srgbClr val="0082B0"/>
      </a:accent1>
      <a:accent2>
        <a:srgbClr val="FF6600"/>
      </a:accent2>
      <a:accent3>
        <a:srgbClr val="849E00"/>
      </a:accent3>
      <a:accent4>
        <a:srgbClr val="7F7F7F"/>
      </a:accent4>
      <a:accent5>
        <a:srgbClr val="C40823"/>
      </a:accent5>
      <a:accent6>
        <a:srgbClr val="FFFF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chatten oben">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rgbClr val="0082B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rgbClr val="0082B0"/>
            </a:solidFill>
            <a:effectLst/>
            <a:latin typeface="+mn-lt"/>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1" charset="-128"/>
          </a:defRPr>
        </a:defPPr>
      </a:lstStyle>
    </a:lnDef>
    <a:txDef>
      <a:spPr>
        <a:noFill/>
      </a:spPr>
      <a:bodyPr wrap="square" rtlCol="0">
        <a:spAutoFit/>
      </a:bodyPr>
      <a:lstStyle>
        <a:defPPr>
          <a:defRPr sz="1600" dirty="0" err="1" smtClean="0">
            <a:solidFill>
              <a:srgbClr val="0082B0"/>
            </a:solidFill>
            <a:latin typeface="+mn-lt"/>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D95A8C2240BC54F90B42EED5783CE2A" ma:contentTypeVersion="13" ma:contentTypeDescription="Ein neues Dokument erstellen." ma:contentTypeScope="" ma:versionID="388312c8799aa3ea2d004673f87bca8f">
  <xsd:schema xmlns:xsd="http://www.w3.org/2001/XMLSchema" xmlns:xs="http://www.w3.org/2001/XMLSchema" xmlns:p="http://schemas.microsoft.com/office/2006/metadata/properties" xmlns:ns2="686a2f90-0b96-45d4-90e6-ea60a5167d6d" xmlns:ns3="22211b0d-2760-49de-b919-5cc5b97a943e" targetNamespace="http://schemas.microsoft.com/office/2006/metadata/properties" ma:root="true" ma:fieldsID="8644598e8825905902dc43a41039948f" ns2:_="" ns3:_="">
    <xsd:import namespace="686a2f90-0b96-45d4-90e6-ea60a5167d6d"/>
    <xsd:import namespace="22211b0d-2760-49de-b919-5cc5b97a943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6a2f90-0b96-45d4-90e6-ea60a5167d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69e4d0ad-e63f-4eab-94b4-0fcdd0e8d5d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211b0d-2760-49de-b919-5cc5b97a943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9345958-6d89-40ab-8b97-3b2555a84be5}" ma:internalName="TaxCatchAll" ma:showField="CatchAllData" ma:web="22211b0d-2760-49de-b919-5cc5b97a94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2211b0d-2760-49de-b919-5cc5b97a943e" xsi:nil="true"/>
    <lcf76f155ced4ddcb4097134ff3c332f xmlns="686a2f90-0b96-45d4-90e6-ea60a5167d6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405DF9-8F13-4401-A824-E28BA761316D}"/>
</file>

<file path=customXml/itemProps2.xml><?xml version="1.0" encoding="utf-8"?>
<ds:datastoreItem xmlns:ds="http://schemas.openxmlformats.org/officeDocument/2006/customXml" ds:itemID="{9AAA10AE-A95C-4CEE-A178-DA29DB45A859}"/>
</file>

<file path=customXml/itemProps3.xml><?xml version="1.0" encoding="utf-8"?>
<ds:datastoreItem xmlns:ds="http://schemas.openxmlformats.org/officeDocument/2006/customXml" ds:itemID="{5C4353F0-264B-4C69-8807-43D21110BA03}"/>
</file>

<file path=docProps/app.xml><?xml version="1.0" encoding="utf-8"?>
<Properties xmlns="http://schemas.openxmlformats.org/officeDocument/2006/extended-properties" xmlns:vt="http://schemas.openxmlformats.org/officeDocument/2006/docPropsVTypes">
  <Template/>
  <TotalTime>0</TotalTime>
  <Words>3290</Words>
  <Application>Microsoft Office PowerPoint</Application>
  <PresentationFormat>Breitbild</PresentationFormat>
  <Paragraphs>554</Paragraphs>
  <Slides>41</Slides>
  <Notes>0</Notes>
  <HiddenSlides>14</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41</vt:i4>
      </vt:variant>
    </vt:vector>
  </HeadingPairs>
  <TitlesOfParts>
    <vt:vector size="53" baseType="lpstr">
      <vt:lpstr>ＭＳ Ｐゴシック</vt:lpstr>
      <vt:lpstr>Arial</vt:lpstr>
      <vt:lpstr>Arial Narrow</vt:lpstr>
      <vt:lpstr>Calibri</vt:lpstr>
      <vt:lpstr>Fira Sans Book</vt:lpstr>
      <vt:lpstr>Fira Sans Light</vt:lpstr>
      <vt:lpstr>Helv</vt:lpstr>
      <vt:lpstr>Symbol</vt:lpstr>
      <vt:lpstr>Times</vt:lpstr>
      <vt:lpstr>TradeGothic BoldTwo</vt:lpstr>
      <vt:lpstr>Wingdings</vt:lpstr>
      <vt:lpstr>Leere Präsentation</vt:lpstr>
      <vt:lpstr>Aktuelles aus der Politik</vt:lpstr>
      <vt:lpstr>Der Fachverband Biogas ~</vt:lpstr>
      <vt:lpstr>Biogas bietet Lösungen in den heutigen Umweltkrisen: </vt:lpstr>
      <vt:lpstr>Aktuelle Lage Deutschland und Mecklenburg-Vorpommern</vt:lpstr>
      <vt:lpstr>Ergebnis der Biomasseausschreibung 1.4.2025</vt:lpstr>
      <vt:lpstr>Politik interessiert sich wieder für Biogas</vt:lpstr>
      <vt:lpstr>Bundesländer pro Biogas</vt:lpstr>
      <vt:lpstr>Inhalte aus den KoaV</vt:lpstr>
      <vt:lpstr>Biomassepaket 02/25 mit Licht und Schatten</vt:lpstr>
      <vt:lpstr>Inkrafttreten des „Biomassepakets“ und beihilferechtliche Genehmigung (1)</vt:lpstr>
      <vt:lpstr>Inkrafttreten des „Biomassepakets“ und beihilferechtliche Genehmigung (2)</vt:lpstr>
      <vt:lpstr>Ausschreibung 2025</vt:lpstr>
      <vt:lpstr>Notifizierung „Biomassepaket“</vt:lpstr>
      <vt:lpstr>Erkenntnisse aus dem Informationsgespräch mit dem BMWE</vt:lpstr>
      <vt:lpstr>Forderungen der Branche und Angebot an die Politik </vt:lpstr>
      <vt:lpstr>Forderungen für ein Biomassepaket 2.0</vt:lpstr>
      <vt:lpstr>Sonderregelungen für 04/05er Anlagen </vt:lpstr>
      <vt:lpstr>Grundlage: De-Minimis</vt:lpstr>
      <vt:lpstr>Idee: De-Minimis</vt:lpstr>
      <vt:lpstr>Fazit Biomassepaket</vt:lpstr>
      <vt:lpstr>Was sonst in Berlin?</vt:lpstr>
      <vt:lpstr>Biomassepaket: Das steckt drin!</vt:lpstr>
      <vt:lpstr>Ausschreibungsvolumen</vt:lpstr>
      <vt:lpstr>Flexibilitätsanforderungen und weitere Neuerungen</vt:lpstr>
      <vt:lpstr>Keine Vergütung ≤ 2ct/kWh Börsenpreis</vt:lpstr>
      <vt:lpstr>Flexibilitätsanforderungen und weitere Neuerungen</vt:lpstr>
      <vt:lpstr>Flexibilitätsanforderungen und weitere Neuerungen</vt:lpstr>
      <vt:lpstr>EnWG-Novelle als Teil des „Energiepakets“</vt:lpstr>
      <vt:lpstr>Inkrafttreten des „Biomassepakets“ und beihilferechtliche Genehmigung (1)</vt:lpstr>
      <vt:lpstr>Inkrafttreten des „Biomassepakets“ und beihilferechtliche Genehmigung (2)</vt:lpstr>
      <vt:lpstr>Anpassungsbedarf - Forderungen des FvB Biomasse-Paket 2.0 zur Überarbeitung des EEG 2023 </vt:lpstr>
      <vt:lpstr>Anpassungsbedarf - Forderungen des FvB Biomasse-Paket 2.0 zur Überarbeitung des EEG 2023</vt:lpstr>
      <vt:lpstr>Anpassungsbedarf - Forderungen des FvB Biomasse-Paket 2.0 zur Überarbeitung des EEG 2023</vt:lpstr>
      <vt:lpstr>Anpassungsbedarf - Forderungen des FvB Biomasse-Paket 2.0 zur Überarbeitung des EEG 2023</vt:lpstr>
      <vt:lpstr>Anpassungsbedarf - Forderungen des FvB Biomasse-Paket 2.0 zur Überarbeitung des EEG 2023</vt:lpstr>
      <vt:lpstr>Exkurs Kraftstoff, Wärme, Biomethan</vt:lpstr>
      <vt:lpstr>PowerPoint-Präsentation</vt:lpstr>
      <vt:lpstr>Kernforderungen HBB / Potenzial</vt:lpstr>
      <vt:lpstr>FvB ist Partner von / beteiligt an…</vt:lpstr>
      <vt:lpstr>www.biogas-liefert.de </vt:lpstr>
      <vt:lpstr>Vielen Dank für Ihre Aufmerksamkeit!     </vt:lpstr>
    </vt:vector>
  </TitlesOfParts>
  <Company>Office 2004 Test Robert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Office 2004 Test Robert</dc:creator>
  <cp:lastModifiedBy>Ingo Baumstark</cp:lastModifiedBy>
  <cp:revision>1785</cp:revision>
  <cp:lastPrinted>2025-02-04T13:37:45Z</cp:lastPrinted>
  <dcterms:created xsi:type="dcterms:W3CDTF">2009-08-13T15:55:16Z</dcterms:created>
  <dcterms:modified xsi:type="dcterms:W3CDTF">2025-09-13T08:25:37Z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0x010100ED95A8C2240BC54F90B42EED5783CE2A</vt:lpwstr>
  </property>
</Properties>
</file>