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454" r:id="rId3"/>
    <p:sldId id="459" r:id="rId4"/>
    <p:sldId id="460" r:id="rId5"/>
    <p:sldId id="461" r:id="rId6"/>
    <p:sldId id="451" r:id="rId7"/>
    <p:sldId id="458" r:id="rId8"/>
    <p:sldId id="449" r:id="rId9"/>
    <p:sldId id="423" r:id="rId10"/>
    <p:sldId id="448" r:id="rId11"/>
    <p:sldId id="464" r:id="rId12"/>
    <p:sldId id="425" r:id="rId13"/>
    <p:sldId id="457" r:id="rId14"/>
    <p:sldId id="414" r:id="rId15"/>
    <p:sldId id="443" r:id="rId16"/>
    <p:sldId id="463" r:id="rId17"/>
    <p:sldId id="450" r:id="rId18"/>
    <p:sldId id="267" r:id="rId19"/>
    <p:sldId id="462" r:id="rId20"/>
    <p:sldId id="392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-Georg Jaeger" initials="JGJ" lastIdx="1" clrIdx="0">
    <p:extLst>
      <p:ext uri="{19B8F6BF-5375-455C-9EA6-DF929625EA0E}">
        <p15:presenceInfo xmlns:p15="http://schemas.microsoft.com/office/powerpoint/2012/main" userId="f38874e03a8cbe1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4660"/>
  </p:normalViewPr>
  <p:slideViewPr>
    <p:cSldViewPr snapToGrid="0">
      <p:cViewPr varScale="1">
        <p:scale>
          <a:sx n="80" d="100"/>
          <a:sy n="80" d="100"/>
        </p:scale>
        <p:origin x="9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AF422-6BD9-4816-9DC7-DABF5B323AFE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69A4E-E88E-4A5A-BEC4-66D2F1564A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39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723F3-7941-41A4-A01B-775E6A7CD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90E6727-E0A5-4603-9F9D-367671016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50E17-C0F6-48E2-BB65-B607F25C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1A9755-3A51-41D3-A9A7-C673EDD0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770D03-A097-4662-AD75-9B6F66DE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A97CA0-B8D4-49E6-8B56-75554EDE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4D8605A-2C1D-4F11-88C7-78C75AE53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3171F9-8AF5-4CBD-A237-8C730935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64D747-ECD1-40B1-BB84-93A39ACF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437678-525F-4CCF-8FF3-C867ECF0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39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5AC3021-4088-42D2-8B5E-66D3A8B90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3CF98E8-7280-4722-A820-C884E9F5A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D4EB19-2716-4790-ABAF-CB2EAC96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34580F-D3C1-4A81-8B69-4069D9B1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6C24E7-82BE-44E0-A718-1B4E7A48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91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4D062E-9E98-47B3-8FEB-703CB2D8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B7A0E8-A0DC-48C8-AB19-20F72556B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EE26FE-8B28-4F44-9B43-6E19FC025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EB6BF1-0D6A-4A57-9E4B-BBA053D00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05C6F8-D5C3-434E-9EE2-D713F8EB6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806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2434F-4C5B-4015-8C8C-4A55E1BA6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42B3F7-C787-4A52-8257-46C1D3FBE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63DD58-2162-44D6-991F-5367C98E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7467DC-0156-4D5A-9D7B-A75A3703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95A471-53F7-41F3-9D7C-D0CC28C4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35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B81F9-18EC-4DD3-BBF0-DDA312495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18038E-8A2A-4754-82A3-91AA9BF1E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44B844-2512-4026-975E-90A65AAD7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CC58F9-B5CD-42F9-972C-D300495C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EAD935-6BCC-4F17-8B36-6BF7DA783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226BF1-70A9-4102-BBF9-87D62DA5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03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14F167-5B66-4287-802C-74F357C3D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33E837-5CAA-4D85-BEE1-E2E8F55B4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E93F077-8A02-40A8-A48D-41EBB51FA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1965FE-F837-49E4-954A-6E1FAE8AA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98E3267-2990-436C-BA79-BAB323625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8988750-3F36-448A-857B-4AEE5464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CA7D42B-72E3-41F8-B7C3-372DC818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125BCDD-A5A4-41D7-83D6-506CF84AF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88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4C7FA2-920D-452E-ADC4-C876628F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87F48CB-98D6-4261-BAF9-A440AFC8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38EED5C-9605-4581-BD20-56FF53EF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E0F314-EE85-4A8F-BE1B-AB73F4F3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485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28202EF-5C7B-4804-AE48-F8814CA3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648B75-0EA1-4577-A6B0-113D7B19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DC3201-F881-47CE-8985-06B4BF0D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9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12D76F-F3F4-4152-BAF6-8371DBA7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9A3953-1B34-4422-8D30-B71FBD5EE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0642CF-F8E1-499E-A765-47C7E5F77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CDEFBC-7E9C-4874-AAF0-5ADF3A0B6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2F13FC-1077-4206-AD12-F8714D569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13DDC35-66AA-4E20-A2E9-02FC4D6E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509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EB237-102A-45CC-A20D-140B5A63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267204F-822A-47D4-823C-38135B4D2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252B26-9C15-4D84-B93D-4310DF256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1B7485-8E44-42AA-8543-6F3B5CC2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4231CA-02BB-4E34-B828-7664C927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C687132-4E16-4C95-AF78-104FA949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28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0E01C77-DE3F-4499-A0F3-D5E9D674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07B330-E19E-4A95-AB54-ADD6A9033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D07E49-097E-4019-88F8-3753F926D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9031B-50AE-4CD7-B60A-BA988D8D7627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A30458-6765-4E57-9439-AB34C015D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30A976-0792-4A0A-A38B-BDCF9575A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7B98-328A-4353-B804-0F6CFD644E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65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73577F7-1C9F-4FAC-9E2A-FC042B482185}"/>
              </a:ext>
            </a:extLst>
          </p:cNvPr>
          <p:cNvSpPr txBox="1"/>
          <p:nvPr/>
        </p:nvSpPr>
        <p:spPr>
          <a:xfrm>
            <a:off x="2503056" y="4007206"/>
            <a:ext cx="7943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Landesverband Erneuerbare Energien MV e.V.</a:t>
            </a:r>
          </a:p>
          <a:p>
            <a:pPr algn="ctr"/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Johann-Georg Jaeger, Vorsitzender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6323AC6-EBD5-44E0-9D78-DBDAEEC49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8" y="5905632"/>
            <a:ext cx="2665776" cy="7798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14D5F1B-46FC-4855-ACA5-0D72D493E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42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855A33C-09F8-4793-85E8-64290974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13" y="172530"/>
            <a:ext cx="8162942" cy="2951120"/>
          </a:xfrm>
        </p:spPr>
        <p:txBody>
          <a:bodyPr>
            <a:normAutofit fontScale="90000"/>
          </a:bodyPr>
          <a:lstStyle/>
          <a:p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 Fachforum   </a:t>
            </a: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Energiewende in MV</a:t>
            </a: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September 2025</a:t>
            </a: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b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rostock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16D1146-076E-42DA-BE19-4995A616B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84" y="6091091"/>
            <a:ext cx="1426125" cy="59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61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5437C-ACDF-2304-ABBC-A8F2022F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PV-Ausbauziel für MV 2040: 26.000 MW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3096ED-BA37-B3CE-BD38-DDCD6EF2A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717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Vorschlag LEE MV</a:t>
            </a:r>
            <a:r>
              <a:rPr lang="de-DE" dirty="0"/>
              <a:t>: </a:t>
            </a:r>
          </a:p>
          <a:p>
            <a:r>
              <a:rPr lang="de-DE" dirty="0"/>
              <a:t>20.000 ha für Freifläche = 20.000 MW</a:t>
            </a:r>
            <a:br>
              <a:rPr lang="de-DE" dirty="0"/>
            </a:br>
            <a:r>
              <a:rPr lang="de-DE" sz="2400" dirty="0"/>
              <a:t>Solarpaket 1 gibt Möglichkeit zur Steuerung der Freiflächen-PV ab 1,5% der Ackerfläche = 20.000 ha in MV</a:t>
            </a:r>
          </a:p>
          <a:p>
            <a:r>
              <a:rPr lang="de-DE" sz="2400" dirty="0"/>
              <a:t>6.000 MW für Dachfläche/Bauliche Anlagen</a:t>
            </a:r>
          </a:p>
          <a:p>
            <a:r>
              <a:rPr lang="de-DE" sz="2400" dirty="0"/>
              <a:t>Notwendiger Zubau von ca. 1.400 MW,  pro Jahr</a:t>
            </a:r>
          </a:p>
          <a:p>
            <a:pPr marL="0" indent="0">
              <a:buNone/>
            </a:pPr>
            <a:r>
              <a:rPr lang="de-DE" sz="2400" b="1" dirty="0"/>
              <a:t>Wo kommen die Flächen her?</a:t>
            </a:r>
          </a:p>
          <a:p>
            <a:pPr marL="0" indent="0">
              <a:buNone/>
            </a:pPr>
            <a:r>
              <a:rPr lang="de-DE" sz="2400" dirty="0"/>
              <a:t>Landwirtschaftliche Fläche in MV: 1,35 Mio. ha, davon 1,07 Mio. ha Ackerland</a:t>
            </a:r>
          </a:p>
          <a:p>
            <a:pPr marL="0" indent="0">
              <a:buNone/>
            </a:pPr>
            <a:r>
              <a:rPr lang="de-DE" sz="2400" dirty="0"/>
              <a:t>Winterraps 2025 in MV ca. 190.000 ha / davon 70% für Biodiesel</a:t>
            </a:r>
            <a:br>
              <a:rPr lang="de-DE" sz="2400" dirty="0"/>
            </a:br>
            <a:r>
              <a:rPr lang="de-DE" sz="2400" dirty="0"/>
              <a:t>1 ha Raps = 1.500 Liter Biodiesel = 25.000 km mit Dieselauto (6 Liter/100 km)</a:t>
            </a:r>
          </a:p>
          <a:p>
            <a:pPr marL="0" indent="0">
              <a:buNone/>
            </a:pPr>
            <a:r>
              <a:rPr lang="de-DE" sz="2400" dirty="0"/>
              <a:t>1 ha PV = 800.000 kWh = 4.000.000 km mit E-Auto (20 kWh/100 km)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479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7FE91-6C72-D2CF-9F98-195F5647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Ausgleichs- und Ersatzmaßnahmen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388A3B-5DF5-820D-E05A-80B395BE9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Wie lange müssen Ausgleichsflächen bestehen bleiben?</a:t>
            </a:r>
            <a:br>
              <a:rPr lang="de-DE" dirty="0"/>
            </a:br>
            <a:br>
              <a:rPr lang="de-DE" dirty="0"/>
            </a:br>
            <a:r>
              <a:rPr lang="de-DE" dirty="0"/>
              <a:t>Nach § 15 des BNatSchG sind Ausgleichs- und Ersatzmaßnahmen für den Zeitraum zu sichern, den die untere Naturschutzbehörde auf </a:t>
            </a:r>
            <a:r>
              <a:rPr lang="de-DE"/>
              <a:t>dem Zulassungsbescheid festlegt</a:t>
            </a:r>
            <a:r>
              <a:rPr lang="de-DE" dirty="0"/>
              <a:t>. In der Regel ist dieser Zeitraum identisch mit der Dauer des Eingriffes des Bauvorhabens.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Bei permanenten Eingriffen in die Natur ist auch die Fläche dauerhaft als Ausgleichsfläche zu nutzen.</a:t>
            </a:r>
          </a:p>
        </p:txBody>
      </p:sp>
    </p:spTree>
    <p:extLst>
      <p:ext uri="{BB962C8B-B14F-4D97-AF65-F5344CB8AC3E}">
        <p14:creationId xmlns:p14="http://schemas.microsoft.com/office/powerpoint/2010/main" val="277383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F506191-98DA-DDB3-F854-643F2D9B4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08" y="254000"/>
            <a:ext cx="12076374" cy="625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84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79949A2-DD33-2F38-7421-135E0101E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60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EED2F58-9702-21D1-6D70-3187FC19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79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CAC5C-5048-FB34-1D68-093915AC1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To-do-Liste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F03318-BE70-D43C-F32A-0331E3C5D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6145"/>
            <a:ext cx="10515600" cy="5236729"/>
          </a:xfrm>
        </p:spPr>
        <p:txBody>
          <a:bodyPr>
            <a:normAutofit/>
          </a:bodyPr>
          <a:lstStyle/>
          <a:p>
            <a:r>
              <a:rPr lang="de-DE" dirty="0"/>
              <a:t>beschleunigter Stromnetzausbau</a:t>
            </a:r>
          </a:p>
          <a:p>
            <a:r>
              <a:rPr lang="de-DE" dirty="0"/>
              <a:t>Effizientere Nutzung des Bestandsnetzes durch Überbauung ermöglicht durch erfolgte Reform des § 8 EEG (Anschluss EE-Anlagen)</a:t>
            </a:r>
          </a:p>
          <a:p>
            <a:r>
              <a:rPr lang="de-DE" dirty="0"/>
              <a:t>beschleunigte Genehmigungsverfahren</a:t>
            </a:r>
            <a:br>
              <a:rPr lang="de-DE" dirty="0"/>
            </a:br>
            <a:r>
              <a:rPr lang="de-DE" dirty="0"/>
              <a:t>Windenergieerlass für Regionalplanung und Genehmigungsverfahren</a:t>
            </a:r>
            <a:br>
              <a:rPr lang="de-DE" dirty="0"/>
            </a:br>
            <a:r>
              <a:rPr lang="de-DE" dirty="0"/>
              <a:t>klare Regeln für Zielabweichungsverfahren bei PV-Freiflächenanlagen</a:t>
            </a:r>
          </a:p>
          <a:p>
            <a:r>
              <a:rPr lang="de-DE" dirty="0"/>
              <a:t>Bürger- und Gemeindebeteiligungsgesetz stark vereinfachen durch Zahlungen von 0,3 Cent/kWh an Standortgemeinden (gerne im Rahmen eines Baukastens)</a:t>
            </a:r>
            <a:br>
              <a:rPr lang="de-DE" dirty="0"/>
            </a:br>
            <a:r>
              <a:rPr lang="de-DE" dirty="0"/>
              <a:t>kein Zwang zur gesellschaftsrechtlichen Beteiligung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037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4154E0-2F18-16C6-7E76-E0610A21C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0" y="643467"/>
            <a:ext cx="990412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4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5E635-AA2F-88DB-52BE-1BB96491F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können wir mit 0,2 Cent/kWh für MV erreichen? Den §6 EEG Für MV nutzen!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0C6CFA-E6E1-E295-3545-C752BCB47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3.761 MW Wind produzieren ca. 7,5 Mrd. kWh pro Jahr </a:t>
            </a:r>
          </a:p>
          <a:p>
            <a:r>
              <a:rPr lang="de-DE" dirty="0"/>
              <a:t>70% sind geschätzt in der EEG-Vergütung: 5,25 Mrd. kWh</a:t>
            </a:r>
            <a:br>
              <a:rPr lang="de-DE" dirty="0"/>
            </a:br>
            <a:r>
              <a:rPr lang="de-DE" dirty="0"/>
              <a:t>macht ca. 10 Mio. Euro pro Jahr (§6 EEG)</a:t>
            </a:r>
            <a:br>
              <a:rPr lang="de-DE" dirty="0"/>
            </a:br>
            <a:endParaRPr lang="de-DE" dirty="0"/>
          </a:p>
          <a:p>
            <a:r>
              <a:rPr lang="de-DE" dirty="0"/>
              <a:t>3.786 MW PV-Anlagen in MV </a:t>
            </a:r>
            <a:br>
              <a:rPr lang="de-DE" dirty="0"/>
            </a:br>
            <a:r>
              <a:rPr lang="de-DE" dirty="0"/>
              <a:t>geschätzt 50% Freifläche macht 1.900 MW Freifläche </a:t>
            </a:r>
            <a:br>
              <a:rPr lang="de-DE" dirty="0"/>
            </a:br>
            <a:r>
              <a:rPr lang="de-DE" dirty="0"/>
              <a:t>mit ca. 1,7 Mrd. kWh macht ca. 3,4 </a:t>
            </a:r>
            <a:r>
              <a:rPr lang="de-DE" dirty="0" err="1"/>
              <a:t>Mio.Euro</a:t>
            </a:r>
            <a:r>
              <a:rPr lang="de-DE" dirty="0"/>
              <a:t> (§6 EEG)</a:t>
            </a:r>
            <a:br>
              <a:rPr lang="de-DE" dirty="0"/>
            </a:br>
            <a:endParaRPr lang="de-DE" dirty="0"/>
          </a:p>
          <a:p>
            <a:r>
              <a:rPr lang="de-DE" b="1" dirty="0"/>
              <a:t>Für die Standortkommunen könnten wir ca. 13,4 Mio. Euro </a:t>
            </a:r>
            <a:r>
              <a:rPr lang="de-DE" dirty="0"/>
              <a:t>pro Jahr risikofrei und zusätzlich zu Gewerbesteuer erwirtschaften!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5860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73577F7-1C9F-4FAC-9E2A-FC042B482185}"/>
              </a:ext>
            </a:extLst>
          </p:cNvPr>
          <p:cNvSpPr txBox="1"/>
          <p:nvPr/>
        </p:nvSpPr>
        <p:spPr>
          <a:xfrm>
            <a:off x="1853966" y="4007206"/>
            <a:ext cx="829671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Landesverband Erneuerbare Energien MV</a:t>
            </a:r>
          </a:p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Johann-Georg Jaeger, Vorsitzender</a:t>
            </a:r>
          </a:p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jgjaeger@aol.com</a:t>
            </a:r>
          </a:p>
          <a:p>
            <a:pPr algn="ctr"/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4D5F1B-46FC-4855-ACA5-0D72D493E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428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855A33C-09F8-4793-85E8-64290974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50" y="718115"/>
            <a:ext cx="6807267" cy="132556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Dank!</a:t>
            </a:r>
            <a:endParaRPr lang="de-DE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16D1146-076E-42DA-BE19-4995A616B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19" y="5378443"/>
            <a:ext cx="1426125" cy="59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09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203D6D2-F5A3-E3F0-D53A-4849F313F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33595"/>
            <a:ext cx="10905066" cy="51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64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B5FE08-3F89-D173-1449-4826DEEE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2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118E5A5-BB3D-C3B0-1FDE-E119346D6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" y="1551709"/>
            <a:ext cx="12258164" cy="37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6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363E1-1C25-4F5E-7693-0D458AF4A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26AEAC-6372-A1F2-6A15-FAA301800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4FEA080-4503-DB1E-C6B2-90ADCF0DE1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7758045-61D6-8215-B0FA-359476E8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37" y="383367"/>
            <a:ext cx="7755038" cy="62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7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7509A-43EF-CB49-D90E-EC33FB0CE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F47883-9628-CDBB-1990-F86301491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9F5AAD-C44B-EC57-D8B0-F9DFB6C7F9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14"/>
          <a:stretch>
            <a:fillRect/>
          </a:stretch>
        </p:blipFill>
        <p:spPr>
          <a:xfrm>
            <a:off x="104192" y="0"/>
            <a:ext cx="12191980" cy="685671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0D6B381-F2C3-3A96-391A-FA9C791DD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742" y="496420"/>
            <a:ext cx="7859210" cy="58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96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D56977-9982-5432-03B2-CB2E70B5E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2E3477-9F46-EA3B-61B0-4852DA4B8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64C33D-9940-C116-F123-BF55DB731B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78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941CC8-ECEE-8ABF-96E2-AABF3A4C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1" y="4848"/>
            <a:ext cx="11295423" cy="68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0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DAD76DF-6E3D-6449-16F7-5E3D42C4E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9166" y="0"/>
            <a:ext cx="1371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9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4807C-7853-B853-C47A-663DB07E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Windkraft </a:t>
            </a:r>
            <a:r>
              <a:rPr lang="de-DE" dirty="0" err="1"/>
              <a:t>onshore</a:t>
            </a:r>
            <a:r>
              <a:rPr lang="de-DE" dirty="0"/>
              <a:t> in MV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14927B-2638-5A72-F5DA-CBD1F0CF2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655"/>
            <a:ext cx="10515600" cy="458830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Endausbau Windkraft </a:t>
            </a:r>
            <a:r>
              <a:rPr lang="de-DE" dirty="0" err="1"/>
              <a:t>onshore</a:t>
            </a:r>
            <a:r>
              <a:rPr lang="de-DE" dirty="0"/>
              <a:t> in MV 15.000 MW</a:t>
            </a:r>
            <a:br>
              <a:rPr lang="de-DE" dirty="0"/>
            </a:br>
            <a:r>
              <a:rPr lang="de-DE" dirty="0"/>
              <a:t>Zubau von 125 WKA mit ca. 750 MW pro Jahr erforderlich</a:t>
            </a:r>
            <a:br>
              <a:rPr lang="de-DE" dirty="0"/>
            </a:br>
            <a:endParaRPr lang="de-DE" dirty="0"/>
          </a:p>
          <a:p>
            <a:r>
              <a:rPr lang="de-DE" dirty="0"/>
              <a:t>Aktueller Stand (30. 6.2025): 1.853 WKA mit 3.852 MW </a:t>
            </a:r>
            <a:br>
              <a:rPr lang="de-DE" dirty="0"/>
            </a:br>
            <a:r>
              <a:rPr lang="de-DE" dirty="0"/>
              <a:t>Endausbau: ca. 2.500 WKA je 6 MW = 15.000 MW</a:t>
            </a:r>
            <a:br>
              <a:rPr lang="de-DE" dirty="0"/>
            </a:br>
            <a:endParaRPr lang="de-DE" dirty="0"/>
          </a:p>
          <a:p>
            <a:r>
              <a:rPr lang="de-DE" dirty="0"/>
              <a:t>1. Halbjahr 2025 in MW neu:  	10 WKA mit 56,5 MW</a:t>
            </a:r>
            <a:br>
              <a:rPr lang="de-DE" dirty="0"/>
            </a:br>
            <a:r>
              <a:rPr lang="de-DE" dirty="0"/>
              <a:t>Genehmigungen in MV:  	417 MW (mit 45 Monaten Dauer in letzter Platz, der bundesdeutsche Durchschnitt liegt bei 18 Monaten)</a:t>
            </a:r>
            <a:br>
              <a:rPr lang="de-DE" dirty="0"/>
            </a:br>
            <a:endParaRPr lang="de-DE" dirty="0"/>
          </a:p>
          <a:p>
            <a:r>
              <a:rPr lang="de-DE" dirty="0"/>
              <a:t>Regionalplanungsziel 2,1% möglichst im 1. Schritt erreichen, um Planung für Netzausbau und Stromnutzung zu erleichtern;</a:t>
            </a:r>
            <a:br>
              <a:rPr lang="de-DE" dirty="0"/>
            </a:br>
            <a:r>
              <a:rPr lang="de-DE" dirty="0"/>
              <a:t>aber alle Planungsverbände gehen jetzt auf 1,4% im ersten Schritt</a:t>
            </a:r>
          </a:p>
        </p:txBody>
      </p:sp>
    </p:spTree>
    <p:extLst>
      <p:ext uri="{BB962C8B-B14F-4D97-AF65-F5344CB8AC3E}">
        <p14:creationId xmlns:p14="http://schemas.microsoft.com/office/powerpoint/2010/main" val="181757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D239705-49CD-5D6A-7E30-1450E59B5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76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95A8C2240BC54F90B42EED5783CE2A" ma:contentTypeVersion="13" ma:contentTypeDescription="Ein neues Dokument erstellen." ma:contentTypeScope="" ma:versionID="388312c8799aa3ea2d004673f87bca8f">
  <xsd:schema xmlns:xsd="http://www.w3.org/2001/XMLSchema" xmlns:xs="http://www.w3.org/2001/XMLSchema" xmlns:p="http://schemas.microsoft.com/office/2006/metadata/properties" xmlns:ns2="686a2f90-0b96-45d4-90e6-ea60a5167d6d" xmlns:ns3="22211b0d-2760-49de-b919-5cc5b97a943e" targetNamespace="http://schemas.microsoft.com/office/2006/metadata/properties" ma:root="true" ma:fieldsID="8644598e8825905902dc43a41039948f" ns2:_="" ns3:_="">
    <xsd:import namespace="686a2f90-0b96-45d4-90e6-ea60a5167d6d"/>
    <xsd:import namespace="22211b0d-2760-49de-b919-5cc5b97a94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a2f90-0b96-45d4-90e6-ea60a5167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69e4d0ad-e63f-4eab-94b4-0fcdd0e8d5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11b0d-2760-49de-b919-5cc5b97a943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9345958-6d89-40ab-8b97-3b2555a84be5}" ma:internalName="TaxCatchAll" ma:showField="CatchAllData" ma:web="22211b0d-2760-49de-b919-5cc5b97a94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211b0d-2760-49de-b919-5cc5b97a943e" xsi:nil="true"/>
    <lcf76f155ced4ddcb4097134ff3c332f xmlns="686a2f90-0b96-45d4-90e6-ea60a5167d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86BF7C7-FD6F-46C8-A322-CF0790B3070B}"/>
</file>

<file path=customXml/itemProps2.xml><?xml version="1.0" encoding="utf-8"?>
<ds:datastoreItem xmlns:ds="http://schemas.openxmlformats.org/officeDocument/2006/customXml" ds:itemID="{C8F319E2-373F-42D0-B31B-72C8FAB58F8F}"/>
</file>

<file path=customXml/itemProps3.xml><?xml version="1.0" encoding="utf-8"?>
<ds:datastoreItem xmlns:ds="http://schemas.openxmlformats.org/officeDocument/2006/customXml" ds:itemID="{A9A21259-48FB-40EA-93E5-6A3F7EB8FD0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Breitbild</PresentationFormat>
  <Paragraphs>36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</vt:lpstr>
      <vt:lpstr>    Mela Fachforum    Energiewende in MV 13. September 2025        rostock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Windkraft onshore in MV</vt:lpstr>
      <vt:lpstr>PowerPoint-Präsentation</vt:lpstr>
      <vt:lpstr>PV-Ausbauziel für MV 2040: 26.000 MW</vt:lpstr>
      <vt:lpstr>Ausgleichs- und Ersatzmaßnahmen</vt:lpstr>
      <vt:lpstr>PowerPoint-Präsentation</vt:lpstr>
      <vt:lpstr>PowerPoint-Präsentation</vt:lpstr>
      <vt:lpstr>PowerPoint-Präsentation</vt:lpstr>
      <vt:lpstr>To-do-Liste </vt:lpstr>
      <vt:lpstr>PowerPoint-Präsentation</vt:lpstr>
      <vt:lpstr>Was können wir mit 0,2 Cent/kWh für MV erreichen? Den §6 EEG Für MV nutzen!</vt:lpstr>
      <vt:lpstr>Vielen Dank!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Überblick über PtH-Aktivitäten in MV</dc:title>
  <dc:creator>Ulrich Söffker</dc:creator>
  <cp:lastModifiedBy>Johann-Georg Jaeger</cp:lastModifiedBy>
  <cp:revision>73</cp:revision>
  <dcterms:created xsi:type="dcterms:W3CDTF">2020-12-02T11:42:31Z</dcterms:created>
  <dcterms:modified xsi:type="dcterms:W3CDTF">2025-09-12T22:17:32Z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0x010100ED95A8C2240BC54F90B42EED5783CE2A</vt:lpwstr>
  </property>
</Properties>
</file>